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8" r:id="rId3"/>
    <p:sldMasterId id="2147483714" r:id="rId4"/>
    <p:sldMasterId id="2147483726" r:id="rId5"/>
  </p:sldMasterIdLst>
  <p:notesMasterIdLst>
    <p:notesMasterId r:id="rId36"/>
  </p:notesMasterIdLst>
  <p:sldIdLst>
    <p:sldId id="256" r:id="rId6"/>
    <p:sldId id="297" r:id="rId7"/>
    <p:sldId id="301" r:id="rId8"/>
    <p:sldId id="327" r:id="rId9"/>
    <p:sldId id="317" r:id="rId10"/>
    <p:sldId id="306" r:id="rId11"/>
    <p:sldId id="325" r:id="rId12"/>
    <p:sldId id="302" r:id="rId13"/>
    <p:sldId id="321" r:id="rId14"/>
    <p:sldId id="308" r:id="rId15"/>
    <p:sldId id="309" r:id="rId16"/>
    <p:sldId id="310" r:id="rId17"/>
    <p:sldId id="318" r:id="rId18"/>
    <p:sldId id="319" r:id="rId19"/>
    <p:sldId id="315" r:id="rId20"/>
    <p:sldId id="316" r:id="rId21"/>
    <p:sldId id="314" r:id="rId22"/>
    <p:sldId id="324" r:id="rId23"/>
    <p:sldId id="328" r:id="rId24"/>
    <p:sldId id="329" r:id="rId25"/>
    <p:sldId id="290" r:id="rId26"/>
    <p:sldId id="291" r:id="rId27"/>
    <p:sldId id="320" r:id="rId28"/>
    <p:sldId id="305" r:id="rId29"/>
    <p:sldId id="294" r:id="rId30"/>
    <p:sldId id="274" r:id="rId31"/>
    <p:sldId id="299" r:id="rId32"/>
    <p:sldId id="293" r:id="rId33"/>
    <p:sldId id="283" r:id="rId34"/>
    <p:sldId id="303" r:id="rId3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BA00BA"/>
    <a:srgbClr val="AF00AF"/>
    <a:srgbClr val="EF5152"/>
    <a:srgbClr val="FF00FF"/>
    <a:srgbClr val="3333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92" autoAdjust="0"/>
    <p:restoredTop sz="94660"/>
  </p:normalViewPr>
  <p:slideViewPr>
    <p:cSldViewPr>
      <p:cViewPr varScale="1">
        <p:scale>
          <a:sx n="109" d="100"/>
          <a:sy n="109" d="100"/>
        </p:scale>
        <p:origin x="159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CA1AF2-4C4B-4700-8A1E-AAC4EDFE6BE8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B1114C10-252C-4712-9C7A-902232C9B5BD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Фармацевтических субстанций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6CE8CE7B-DC35-4FE6-96B0-2094DD2A6C9B}" type="parTrans" cxnId="{C84B8973-9618-40DE-9D90-02A738DEFA08}">
      <dgm:prSet/>
      <dgm:spPr/>
      <dgm:t>
        <a:bodyPr/>
        <a:lstStyle/>
        <a:p>
          <a:endParaRPr lang="ru-RU"/>
        </a:p>
      </dgm:t>
    </dgm:pt>
    <dgm:pt modelId="{5E0E7040-0A94-4F92-B395-95F6918951FE}" type="sibTrans" cxnId="{C84B8973-9618-40DE-9D90-02A738DEFA08}">
      <dgm:prSet/>
      <dgm:spPr/>
      <dgm:t>
        <a:bodyPr/>
        <a:lstStyle/>
        <a:p>
          <a:endParaRPr lang="ru-RU"/>
        </a:p>
      </dgm:t>
    </dgm:pt>
    <dgm:pt modelId="{43EF7542-E538-44DF-9734-5659DC1B9DCF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Химических соединений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61869700-3B04-4571-8196-DDC58750E26C}" type="parTrans" cxnId="{45888A56-8F17-4B58-886C-5F03170E5E84}">
      <dgm:prSet/>
      <dgm:spPr/>
      <dgm:t>
        <a:bodyPr/>
        <a:lstStyle/>
        <a:p>
          <a:endParaRPr lang="ru-RU"/>
        </a:p>
      </dgm:t>
    </dgm:pt>
    <dgm:pt modelId="{0B5D2773-D87B-403D-B60B-7C37FF0A055B}" type="sibTrans" cxnId="{45888A56-8F17-4B58-886C-5F03170E5E84}">
      <dgm:prSet/>
      <dgm:spPr/>
      <dgm:t>
        <a:bodyPr/>
        <a:lstStyle/>
        <a:p>
          <a:endParaRPr lang="ru-RU"/>
        </a:p>
      </dgm:t>
    </dgm:pt>
    <dgm:pt modelId="{FF0457C7-E32F-46CC-B89A-C4012C91F615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Физических факторов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5D46AA05-33E8-4E8E-9A6B-099948253BB0}" type="parTrans" cxnId="{3F2C55BA-BC1D-4575-A7C0-37978D80A2A5}">
      <dgm:prSet/>
      <dgm:spPr/>
      <dgm:t>
        <a:bodyPr/>
        <a:lstStyle/>
        <a:p>
          <a:endParaRPr lang="ru-RU"/>
        </a:p>
      </dgm:t>
    </dgm:pt>
    <dgm:pt modelId="{9CFD2143-1CE0-484E-9351-5AF3D84CC1BF}" type="sibTrans" cxnId="{3F2C55BA-BC1D-4575-A7C0-37978D80A2A5}">
      <dgm:prSet/>
      <dgm:spPr/>
      <dgm:t>
        <a:bodyPr/>
        <a:lstStyle/>
        <a:p>
          <a:endParaRPr lang="ru-RU"/>
        </a:p>
      </dgm:t>
    </dgm:pt>
    <dgm:pt modelId="{8E2BDE2C-F6D3-44BD-B437-A40300C727E5}" type="pres">
      <dgm:prSet presAssocID="{DBCA1AF2-4C4B-4700-8A1E-AAC4EDFE6BE8}" presName="compositeShape" presStyleCnt="0">
        <dgm:presLayoutVars>
          <dgm:dir/>
          <dgm:resizeHandles/>
        </dgm:presLayoutVars>
      </dgm:prSet>
      <dgm:spPr/>
    </dgm:pt>
    <dgm:pt modelId="{14CFC661-4D02-40C4-8A2D-3661959FDB16}" type="pres">
      <dgm:prSet presAssocID="{DBCA1AF2-4C4B-4700-8A1E-AAC4EDFE6BE8}" presName="pyramid" presStyleLbl="node1" presStyleIdx="0" presStyleCnt="1" custLinFactNeighborX="1207" custLinFactNeighborY="3924"/>
      <dgm:spPr>
        <a:solidFill>
          <a:schemeClr val="accent5">
            <a:lumMod val="75000"/>
          </a:schemeClr>
        </a:solidFill>
      </dgm:spPr>
    </dgm:pt>
    <dgm:pt modelId="{A91D66ED-6E6C-43E8-BDEB-EA22E807E1A7}" type="pres">
      <dgm:prSet presAssocID="{DBCA1AF2-4C4B-4700-8A1E-AAC4EDFE6BE8}" presName="theList" presStyleCnt="0"/>
      <dgm:spPr/>
    </dgm:pt>
    <dgm:pt modelId="{866FCE49-F436-4F5C-979F-E73ACF6C5FAE}" type="pres">
      <dgm:prSet presAssocID="{B1114C10-252C-4712-9C7A-902232C9B5BD}" presName="aNode" presStyleLbl="fgAcc1" presStyleIdx="0" presStyleCnt="3" custScaleX="148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FB9CE-0934-4622-A52D-FD1081F93332}" type="pres">
      <dgm:prSet presAssocID="{B1114C10-252C-4712-9C7A-902232C9B5BD}" presName="aSpace" presStyleCnt="0"/>
      <dgm:spPr/>
    </dgm:pt>
    <dgm:pt modelId="{8003294F-BC9C-48D0-9A89-8C93E0C2EE5C}" type="pres">
      <dgm:prSet presAssocID="{43EF7542-E538-44DF-9734-5659DC1B9DCF}" presName="aNode" presStyleLbl="fgAcc1" presStyleIdx="1" presStyleCnt="3" custScaleX="147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0279-2FA6-4BF0-AAD8-B25A1A0FA911}" type="pres">
      <dgm:prSet presAssocID="{43EF7542-E538-44DF-9734-5659DC1B9DCF}" presName="aSpace" presStyleCnt="0"/>
      <dgm:spPr/>
    </dgm:pt>
    <dgm:pt modelId="{8894F718-271F-48D1-BC44-3A7F409C94EB}" type="pres">
      <dgm:prSet presAssocID="{FF0457C7-E32F-46CC-B89A-C4012C91F615}" presName="aNode" presStyleLbl="fgAcc1" presStyleIdx="2" presStyleCnt="3" custScaleX="147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D3A82A-ECA7-4474-86F8-90E03D4A8BB8}" type="pres">
      <dgm:prSet presAssocID="{FF0457C7-E32F-46CC-B89A-C4012C91F615}" presName="aSpace" presStyleCnt="0"/>
      <dgm:spPr/>
    </dgm:pt>
  </dgm:ptLst>
  <dgm:cxnLst>
    <dgm:cxn modelId="{D3C58FF1-2051-4C59-8C14-030F61643A32}" type="presOf" srcId="{B1114C10-252C-4712-9C7A-902232C9B5BD}" destId="{866FCE49-F436-4F5C-979F-E73ACF6C5FAE}" srcOrd="0" destOrd="0" presId="urn:microsoft.com/office/officeart/2005/8/layout/pyramid2"/>
    <dgm:cxn modelId="{45888A56-8F17-4B58-886C-5F03170E5E84}" srcId="{DBCA1AF2-4C4B-4700-8A1E-AAC4EDFE6BE8}" destId="{43EF7542-E538-44DF-9734-5659DC1B9DCF}" srcOrd="1" destOrd="0" parTransId="{61869700-3B04-4571-8196-DDC58750E26C}" sibTransId="{0B5D2773-D87B-403D-B60B-7C37FF0A055B}"/>
    <dgm:cxn modelId="{3DA02AF1-6FD6-4F60-9F9D-6C4E7956C9A8}" type="presOf" srcId="{DBCA1AF2-4C4B-4700-8A1E-AAC4EDFE6BE8}" destId="{8E2BDE2C-F6D3-44BD-B437-A40300C727E5}" srcOrd="0" destOrd="0" presId="urn:microsoft.com/office/officeart/2005/8/layout/pyramid2"/>
    <dgm:cxn modelId="{3F2C55BA-BC1D-4575-A7C0-37978D80A2A5}" srcId="{DBCA1AF2-4C4B-4700-8A1E-AAC4EDFE6BE8}" destId="{FF0457C7-E32F-46CC-B89A-C4012C91F615}" srcOrd="2" destOrd="0" parTransId="{5D46AA05-33E8-4E8E-9A6B-099948253BB0}" sibTransId="{9CFD2143-1CE0-484E-9351-5AF3D84CC1BF}"/>
    <dgm:cxn modelId="{71D38E76-80E1-4C9D-8AC9-2C0605087F53}" type="presOf" srcId="{43EF7542-E538-44DF-9734-5659DC1B9DCF}" destId="{8003294F-BC9C-48D0-9A89-8C93E0C2EE5C}" srcOrd="0" destOrd="0" presId="urn:microsoft.com/office/officeart/2005/8/layout/pyramid2"/>
    <dgm:cxn modelId="{C45E02DE-1C40-44D0-A936-C2DA2A770D73}" type="presOf" srcId="{FF0457C7-E32F-46CC-B89A-C4012C91F615}" destId="{8894F718-271F-48D1-BC44-3A7F409C94EB}" srcOrd="0" destOrd="0" presId="urn:microsoft.com/office/officeart/2005/8/layout/pyramid2"/>
    <dgm:cxn modelId="{C84B8973-9618-40DE-9D90-02A738DEFA08}" srcId="{DBCA1AF2-4C4B-4700-8A1E-AAC4EDFE6BE8}" destId="{B1114C10-252C-4712-9C7A-902232C9B5BD}" srcOrd="0" destOrd="0" parTransId="{6CE8CE7B-DC35-4FE6-96B0-2094DD2A6C9B}" sibTransId="{5E0E7040-0A94-4F92-B395-95F6918951FE}"/>
    <dgm:cxn modelId="{C8E61DFD-9A56-4C3C-8AD9-66A90E5B07B7}" type="presParOf" srcId="{8E2BDE2C-F6D3-44BD-B437-A40300C727E5}" destId="{14CFC661-4D02-40C4-8A2D-3661959FDB16}" srcOrd="0" destOrd="0" presId="urn:microsoft.com/office/officeart/2005/8/layout/pyramid2"/>
    <dgm:cxn modelId="{76FBE9EC-E492-4BC0-98F7-43C44779846E}" type="presParOf" srcId="{8E2BDE2C-F6D3-44BD-B437-A40300C727E5}" destId="{A91D66ED-6E6C-43E8-BDEB-EA22E807E1A7}" srcOrd="1" destOrd="0" presId="urn:microsoft.com/office/officeart/2005/8/layout/pyramid2"/>
    <dgm:cxn modelId="{2F511503-88D2-4D0E-AA96-CD8650D5B8BC}" type="presParOf" srcId="{A91D66ED-6E6C-43E8-BDEB-EA22E807E1A7}" destId="{866FCE49-F436-4F5C-979F-E73ACF6C5FAE}" srcOrd="0" destOrd="0" presId="urn:microsoft.com/office/officeart/2005/8/layout/pyramid2"/>
    <dgm:cxn modelId="{2894BF1A-16B0-418D-B5E9-D95A4A9AD591}" type="presParOf" srcId="{A91D66ED-6E6C-43E8-BDEB-EA22E807E1A7}" destId="{E77FB9CE-0934-4622-A52D-FD1081F93332}" srcOrd="1" destOrd="0" presId="urn:microsoft.com/office/officeart/2005/8/layout/pyramid2"/>
    <dgm:cxn modelId="{47379CBF-CB07-4D80-B8E6-38F9FC772A5D}" type="presParOf" srcId="{A91D66ED-6E6C-43E8-BDEB-EA22E807E1A7}" destId="{8003294F-BC9C-48D0-9A89-8C93E0C2EE5C}" srcOrd="2" destOrd="0" presId="urn:microsoft.com/office/officeart/2005/8/layout/pyramid2"/>
    <dgm:cxn modelId="{60D14801-2A57-4692-89F2-23C8D0B6F393}" type="presParOf" srcId="{A91D66ED-6E6C-43E8-BDEB-EA22E807E1A7}" destId="{10A80279-2FA6-4BF0-AAD8-B25A1A0FA911}" srcOrd="3" destOrd="0" presId="urn:microsoft.com/office/officeart/2005/8/layout/pyramid2"/>
    <dgm:cxn modelId="{FFEEAACC-89E5-4C88-BEE1-F19881D97552}" type="presParOf" srcId="{A91D66ED-6E6C-43E8-BDEB-EA22E807E1A7}" destId="{8894F718-271F-48D1-BC44-3A7F409C94EB}" srcOrd="4" destOrd="0" presId="urn:microsoft.com/office/officeart/2005/8/layout/pyramid2"/>
    <dgm:cxn modelId="{9B5AF58D-3CB4-40BD-8590-A149BB075A11}" type="presParOf" srcId="{A91D66ED-6E6C-43E8-BDEB-EA22E807E1A7}" destId="{9DD3A82A-ECA7-4474-86F8-90E03D4A8BB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CA1AF2-4C4B-4700-8A1E-AAC4EDFE6BE8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B1114C10-252C-4712-9C7A-902232C9B5BD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Лекарственных препаратов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6CE8CE7B-DC35-4FE6-96B0-2094DD2A6C9B}" type="parTrans" cxnId="{C84B8973-9618-40DE-9D90-02A738DEFA08}">
      <dgm:prSet/>
      <dgm:spPr/>
      <dgm:t>
        <a:bodyPr/>
        <a:lstStyle/>
        <a:p>
          <a:endParaRPr lang="ru-RU"/>
        </a:p>
      </dgm:t>
    </dgm:pt>
    <dgm:pt modelId="{5E0E7040-0A94-4F92-B395-95F6918951FE}" type="sibTrans" cxnId="{C84B8973-9618-40DE-9D90-02A738DEFA08}">
      <dgm:prSet/>
      <dgm:spPr/>
      <dgm:t>
        <a:bodyPr/>
        <a:lstStyle/>
        <a:p>
          <a:endParaRPr lang="ru-RU"/>
        </a:p>
      </dgm:t>
    </dgm:pt>
    <dgm:pt modelId="{43EF7542-E538-44DF-9734-5659DC1B9DCF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Химических соединений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61869700-3B04-4571-8196-DDC58750E26C}" type="parTrans" cxnId="{45888A56-8F17-4B58-886C-5F03170E5E84}">
      <dgm:prSet/>
      <dgm:spPr/>
      <dgm:t>
        <a:bodyPr/>
        <a:lstStyle/>
        <a:p>
          <a:endParaRPr lang="ru-RU"/>
        </a:p>
      </dgm:t>
    </dgm:pt>
    <dgm:pt modelId="{0B5D2773-D87B-403D-B60B-7C37FF0A055B}" type="sibTrans" cxnId="{45888A56-8F17-4B58-886C-5F03170E5E84}">
      <dgm:prSet/>
      <dgm:spPr/>
      <dgm:t>
        <a:bodyPr/>
        <a:lstStyle/>
        <a:p>
          <a:endParaRPr lang="ru-RU"/>
        </a:p>
      </dgm:t>
    </dgm:pt>
    <dgm:pt modelId="{FF0457C7-E32F-46CC-B89A-C4012C91F615}">
      <dgm:prSet phldrT="[Текст]"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b="1" dirty="0" smtClean="0">
              <a:solidFill>
                <a:schemeClr val="accent5">
                  <a:lumMod val="50000"/>
                </a:schemeClr>
              </a:solidFill>
            </a:rPr>
            <a:t>Физических факторов</a:t>
          </a:r>
          <a:endParaRPr lang="ru-RU" b="1" dirty="0">
            <a:solidFill>
              <a:schemeClr val="accent5">
                <a:lumMod val="50000"/>
              </a:schemeClr>
            </a:solidFill>
          </a:endParaRPr>
        </a:p>
      </dgm:t>
    </dgm:pt>
    <dgm:pt modelId="{5D46AA05-33E8-4E8E-9A6B-099948253BB0}" type="parTrans" cxnId="{3F2C55BA-BC1D-4575-A7C0-37978D80A2A5}">
      <dgm:prSet/>
      <dgm:spPr/>
      <dgm:t>
        <a:bodyPr/>
        <a:lstStyle/>
        <a:p>
          <a:endParaRPr lang="ru-RU"/>
        </a:p>
      </dgm:t>
    </dgm:pt>
    <dgm:pt modelId="{9CFD2143-1CE0-484E-9351-5AF3D84CC1BF}" type="sibTrans" cxnId="{3F2C55BA-BC1D-4575-A7C0-37978D80A2A5}">
      <dgm:prSet/>
      <dgm:spPr/>
      <dgm:t>
        <a:bodyPr/>
        <a:lstStyle/>
        <a:p>
          <a:endParaRPr lang="ru-RU"/>
        </a:p>
      </dgm:t>
    </dgm:pt>
    <dgm:pt modelId="{8E2BDE2C-F6D3-44BD-B437-A40300C727E5}" type="pres">
      <dgm:prSet presAssocID="{DBCA1AF2-4C4B-4700-8A1E-AAC4EDFE6BE8}" presName="compositeShape" presStyleCnt="0">
        <dgm:presLayoutVars>
          <dgm:dir/>
          <dgm:resizeHandles/>
        </dgm:presLayoutVars>
      </dgm:prSet>
      <dgm:spPr/>
    </dgm:pt>
    <dgm:pt modelId="{14CFC661-4D02-40C4-8A2D-3661959FDB16}" type="pres">
      <dgm:prSet presAssocID="{DBCA1AF2-4C4B-4700-8A1E-AAC4EDFE6BE8}" presName="pyramid" presStyleLbl="node1" presStyleIdx="0" presStyleCnt="1" custLinFactNeighborX="1207" custLinFactNeighborY="3924"/>
      <dgm:spPr>
        <a:solidFill>
          <a:schemeClr val="accent2">
            <a:lumMod val="75000"/>
          </a:schemeClr>
        </a:solidFill>
      </dgm:spPr>
    </dgm:pt>
    <dgm:pt modelId="{A91D66ED-6E6C-43E8-BDEB-EA22E807E1A7}" type="pres">
      <dgm:prSet presAssocID="{DBCA1AF2-4C4B-4700-8A1E-AAC4EDFE6BE8}" presName="theList" presStyleCnt="0"/>
      <dgm:spPr/>
    </dgm:pt>
    <dgm:pt modelId="{866FCE49-F436-4F5C-979F-E73ACF6C5FAE}" type="pres">
      <dgm:prSet presAssocID="{B1114C10-252C-4712-9C7A-902232C9B5BD}" presName="aNode" presStyleLbl="fgAcc1" presStyleIdx="0" presStyleCnt="3" custScaleX="1482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FB9CE-0934-4622-A52D-FD1081F93332}" type="pres">
      <dgm:prSet presAssocID="{B1114C10-252C-4712-9C7A-902232C9B5BD}" presName="aSpace" presStyleCnt="0"/>
      <dgm:spPr/>
    </dgm:pt>
    <dgm:pt modelId="{8003294F-BC9C-48D0-9A89-8C93E0C2EE5C}" type="pres">
      <dgm:prSet presAssocID="{43EF7542-E538-44DF-9734-5659DC1B9DCF}" presName="aNode" presStyleLbl="fgAcc1" presStyleIdx="1" presStyleCnt="3" custScaleX="147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0279-2FA6-4BF0-AAD8-B25A1A0FA911}" type="pres">
      <dgm:prSet presAssocID="{43EF7542-E538-44DF-9734-5659DC1B9DCF}" presName="aSpace" presStyleCnt="0"/>
      <dgm:spPr/>
    </dgm:pt>
    <dgm:pt modelId="{8894F718-271F-48D1-BC44-3A7F409C94EB}" type="pres">
      <dgm:prSet presAssocID="{FF0457C7-E32F-46CC-B89A-C4012C91F615}" presName="aNode" presStyleLbl="fgAcc1" presStyleIdx="2" presStyleCnt="3" custScaleX="1473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D3A82A-ECA7-4474-86F8-90E03D4A8BB8}" type="pres">
      <dgm:prSet presAssocID="{FF0457C7-E32F-46CC-B89A-C4012C91F615}" presName="aSpace" presStyleCnt="0"/>
      <dgm:spPr/>
    </dgm:pt>
  </dgm:ptLst>
  <dgm:cxnLst>
    <dgm:cxn modelId="{45888A56-8F17-4B58-886C-5F03170E5E84}" srcId="{DBCA1AF2-4C4B-4700-8A1E-AAC4EDFE6BE8}" destId="{43EF7542-E538-44DF-9734-5659DC1B9DCF}" srcOrd="1" destOrd="0" parTransId="{61869700-3B04-4571-8196-DDC58750E26C}" sibTransId="{0B5D2773-D87B-403D-B60B-7C37FF0A055B}"/>
    <dgm:cxn modelId="{C532FD17-5B19-4D65-B4D1-0485123D1064}" type="presOf" srcId="{43EF7542-E538-44DF-9734-5659DC1B9DCF}" destId="{8003294F-BC9C-48D0-9A89-8C93E0C2EE5C}" srcOrd="0" destOrd="0" presId="urn:microsoft.com/office/officeart/2005/8/layout/pyramid2"/>
    <dgm:cxn modelId="{3F2C55BA-BC1D-4575-A7C0-37978D80A2A5}" srcId="{DBCA1AF2-4C4B-4700-8A1E-AAC4EDFE6BE8}" destId="{FF0457C7-E32F-46CC-B89A-C4012C91F615}" srcOrd="2" destOrd="0" parTransId="{5D46AA05-33E8-4E8E-9A6B-099948253BB0}" sibTransId="{9CFD2143-1CE0-484E-9351-5AF3D84CC1BF}"/>
    <dgm:cxn modelId="{96988FDB-2F8B-40B8-B938-9DE02A6983BC}" type="presOf" srcId="{DBCA1AF2-4C4B-4700-8A1E-AAC4EDFE6BE8}" destId="{8E2BDE2C-F6D3-44BD-B437-A40300C727E5}" srcOrd="0" destOrd="0" presId="urn:microsoft.com/office/officeart/2005/8/layout/pyramid2"/>
    <dgm:cxn modelId="{1ACFFA24-3EEF-48BC-8056-941005BFB106}" type="presOf" srcId="{B1114C10-252C-4712-9C7A-902232C9B5BD}" destId="{866FCE49-F436-4F5C-979F-E73ACF6C5FAE}" srcOrd="0" destOrd="0" presId="urn:microsoft.com/office/officeart/2005/8/layout/pyramid2"/>
    <dgm:cxn modelId="{A1B7DAF3-131D-453A-8642-68E45AF00597}" type="presOf" srcId="{FF0457C7-E32F-46CC-B89A-C4012C91F615}" destId="{8894F718-271F-48D1-BC44-3A7F409C94EB}" srcOrd="0" destOrd="0" presId="urn:microsoft.com/office/officeart/2005/8/layout/pyramid2"/>
    <dgm:cxn modelId="{C84B8973-9618-40DE-9D90-02A738DEFA08}" srcId="{DBCA1AF2-4C4B-4700-8A1E-AAC4EDFE6BE8}" destId="{B1114C10-252C-4712-9C7A-902232C9B5BD}" srcOrd="0" destOrd="0" parTransId="{6CE8CE7B-DC35-4FE6-96B0-2094DD2A6C9B}" sibTransId="{5E0E7040-0A94-4F92-B395-95F6918951FE}"/>
    <dgm:cxn modelId="{4FCDE787-5A0F-4E5B-94C9-46D78950FEF4}" type="presParOf" srcId="{8E2BDE2C-F6D3-44BD-B437-A40300C727E5}" destId="{14CFC661-4D02-40C4-8A2D-3661959FDB16}" srcOrd="0" destOrd="0" presId="urn:microsoft.com/office/officeart/2005/8/layout/pyramid2"/>
    <dgm:cxn modelId="{5D253F1F-6E85-4370-A207-A4337539600F}" type="presParOf" srcId="{8E2BDE2C-F6D3-44BD-B437-A40300C727E5}" destId="{A91D66ED-6E6C-43E8-BDEB-EA22E807E1A7}" srcOrd="1" destOrd="0" presId="urn:microsoft.com/office/officeart/2005/8/layout/pyramid2"/>
    <dgm:cxn modelId="{F891B9A1-0E3C-4FBD-88C2-F611EABFD530}" type="presParOf" srcId="{A91D66ED-6E6C-43E8-BDEB-EA22E807E1A7}" destId="{866FCE49-F436-4F5C-979F-E73ACF6C5FAE}" srcOrd="0" destOrd="0" presId="urn:microsoft.com/office/officeart/2005/8/layout/pyramid2"/>
    <dgm:cxn modelId="{61242A77-335E-4EF6-AECE-EC851611673A}" type="presParOf" srcId="{A91D66ED-6E6C-43E8-BDEB-EA22E807E1A7}" destId="{E77FB9CE-0934-4622-A52D-FD1081F93332}" srcOrd="1" destOrd="0" presId="urn:microsoft.com/office/officeart/2005/8/layout/pyramid2"/>
    <dgm:cxn modelId="{EDC7AED7-357A-474E-8BAF-67AE30D78CCE}" type="presParOf" srcId="{A91D66ED-6E6C-43E8-BDEB-EA22E807E1A7}" destId="{8003294F-BC9C-48D0-9A89-8C93E0C2EE5C}" srcOrd="2" destOrd="0" presId="urn:microsoft.com/office/officeart/2005/8/layout/pyramid2"/>
    <dgm:cxn modelId="{3A1067D9-BC31-4376-9C5C-3C50575AF898}" type="presParOf" srcId="{A91D66ED-6E6C-43E8-BDEB-EA22E807E1A7}" destId="{10A80279-2FA6-4BF0-AAD8-B25A1A0FA911}" srcOrd="3" destOrd="0" presId="urn:microsoft.com/office/officeart/2005/8/layout/pyramid2"/>
    <dgm:cxn modelId="{DE3651A7-9BE8-490A-B136-DA2A22B83BC5}" type="presParOf" srcId="{A91D66ED-6E6C-43E8-BDEB-EA22E807E1A7}" destId="{8894F718-271F-48D1-BC44-3A7F409C94EB}" srcOrd="4" destOrd="0" presId="urn:microsoft.com/office/officeart/2005/8/layout/pyramid2"/>
    <dgm:cxn modelId="{5282051A-B25D-4ED9-B7BA-2D58B619EF41}" type="presParOf" srcId="{A91D66ED-6E6C-43E8-BDEB-EA22E807E1A7}" destId="{9DD3A82A-ECA7-4474-86F8-90E03D4A8BB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FC661-4D02-40C4-8A2D-3661959FDB16}">
      <dsp:nvSpPr>
        <dsp:cNvPr id="0" name=""/>
        <dsp:cNvSpPr/>
      </dsp:nvSpPr>
      <dsp:spPr>
        <a:xfrm>
          <a:off x="646693" y="0"/>
          <a:ext cx="2994024" cy="2994024"/>
        </a:xfrm>
        <a:prstGeom prst="triangl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FCE49-F436-4F5C-979F-E73ACF6C5FAE}">
      <dsp:nvSpPr>
        <dsp:cNvPr id="0" name=""/>
        <dsp:cNvSpPr/>
      </dsp:nvSpPr>
      <dsp:spPr>
        <a:xfrm>
          <a:off x="1637834" y="301010"/>
          <a:ext cx="2885584" cy="7087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5">
                  <a:lumMod val="50000"/>
                </a:schemeClr>
              </a:solidFill>
            </a:rPr>
            <a:t>Фармацевтических субстанций</a:t>
          </a:r>
          <a:endParaRPr lang="ru-RU" sz="18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672432" y="335608"/>
        <a:ext cx="2816388" cy="639545"/>
      </dsp:txXfrm>
    </dsp:sp>
    <dsp:sp modelId="{8003294F-BC9C-48D0-9A89-8C93E0C2EE5C}">
      <dsp:nvSpPr>
        <dsp:cNvPr id="0" name=""/>
        <dsp:cNvSpPr/>
      </dsp:nvSpPr>
      <dsp:spPr>
        <a:xfrm>
          <a:off x="1646942" y="1098345"/>
          <a:ext cx="2867368" cy="7087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5">
                  <a:lumMod val="50000"/>
                </a:schemeClr>
              </a:solidFill>
            </a:rPr>
            <a:t>Химических соединений</a:t>
          </a:r>
          <a:endParaRPr lang="ru-RU" sz="18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681540" y="1132943"/>
        <a:ext cx="2798172" cy="639545"/>
      </dsp:txXfrm>
    </dsp:sp>
    <dsp:sp modelId="{8894F718-271F-48D1-BC44-3A7F409C94EB}">
      <dsp:nvSpPr>
        <dsp:cNvPr id="0" name=""/>
        <dsp:cNvSpPr/>
      </dsp:nvSpPr>
      <dsp:spPr>
        <a:xfrm>
          <a:off x="1646942" y="1895679"/>
          <a:ext cx="2867368" cy="7087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5">
                  <a:lumMod val="50000"/>
                </a:schemeClr>
              </a:solidFill>
            </a:rPr>
            <a:t>Физических факторов</a:t>
          </a:r>
          <a:endParaRPr lang="ru-RU" sz="18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681540" y="1930277"/>
        <a:ext cx="2798172" cy="639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CFC661-4D02-40C4-8A2D-3661959FDB16}">
      <dsp:nvSpPr>
        <dsp:cNvPr id="0" name=""/>
        <dsp:cNvSpPr/>
      </dsp:nvSpPr>
      <dsp:spPr>
        <a:xfrm>
          <a:off x="244509" y="0"/>
          <a:ext cx="3390901" cy="3390901"/>
        </a:xfrm>
        <a:prstGeom prst="triangl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FCE49-F436-4F5C-979F-E73ACF6C5FAE}">
      <dsp:nvSpPr>
        <dsp:cNvPr id="0" name=""/>
        <dsp:cNvSpPr/>
      </dsp:nvSpPr>
      <dsp:spPr>
        <a:xfrm>
          <a:off x="1367031" y="340911"/>
          <a:ext cx="3268085" cy="8026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accent5">
                  <a:lumMod val="50000"/>
                </a:schemeClr>
              </a:solidFill>
            </a:rPr>
            <a:t>Лекарственных препаратов</a:t>
          </a:r>
          <a:endParaRPr lang="ru-RU" sz="21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406215" y="380095"/>
        <a:ext cx="3189717" cy="724321"/>
      </dsp:txXfrm>
    </dsp:sp>
    <dsp:sp modelId="{8003294F-BC9C-48D0-9A89-8C93E0C2EE5C}">
      <dsp:nvSpPr>
        <dsp:cNvPr id="0" name=""/>
        <dsp:cNvSpPr/>
      </dsp:nvSpPr>
      <dsp:spPr>
        <a:xfrm>
          <a:off x="1377346" y="1243937"/>
          <a:ext cx="3247455" cy="8026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accent5">
                  <a:lumMod val="50000"/>
                </a:schemeClr>
              </a:solidFill>
            </a:rPr>
            <a:t>Химических соединений</a:t>
          </a:r>
          <a:endParaRPr lang="ru-RU" sz="21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416530" y="1283121"/>
        <a:ext cx="3169087" cy="724321"/>
      </dsp:txXfrm>
    </dsp:sp>
    <dsp:sp modelId="{8894F718-271F-48D1-BC44-3A7F409C94EB}">
      <dsp:nvSpPr>
        <dsp:cNvPr id="0" name=""/>
        <dsp:cNvSpPr/>
      </dsp:nvSpPr>
      <dsp:spPr>
        <a:xfrm>
          <a:off x="1377346" y="2146963"/>
          <a:ext cx="3247455" cy="80268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 smtClean="0">
              <a:solidFill>
                <a:schemeClr val="accent5">
                  <a:lumMod val="50000"/>
                </a:schemeClr>
              </a:solidFill>
            </a:rPr>
            <a:t>Физических факторов</a:t>
          </a:r>
          <a:endParaRPr lang="ru-RU" sz="2100" b="1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1416530" y="2186147"/>
        <a:ext cx="3169087" cy="7243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CFF1C3-5FFA-45CE-B35A-7EEEAFE84EF9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156A5C0-3F6A-4FB4-8019-C00816554E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56A5C0-3F6A-4FB4-8019-C00816554E2E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D31B7-2789-410F-B928-7D75F5287C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964A7-19FE-4C33-BB5A-01CB007489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D7C89-2A8D-49D7-A8EA-77423066F1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8B58C-1D04-4D8B-9319-71D37005E13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C7048-1B2F-4889-9762-B3572A0283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6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7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4AB7F44-5339-437F-98BE-258840F5E8BF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66092">
                    <a:shade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E4EC1F29-9AC9-40BA-92DB-4869CE6F20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8E3E39-23EC-4F20-9056-164C6E6D1DA2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861420-B66D-454A-A5AE-ED575ADB1F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6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7" name="Прямоугольник 24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8" name="Прямоугольник 25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9" name="Прямоугольник 26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C94AAE-4E08-486B-83BE-AE139A84D0E4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66092">
                    <a:shade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4766C650-10BC-49B3-BEEB-D88EC082A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AB5D607-F918-446C-BA4E-3006127BFDB1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7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680942-5F1C-4F60-89BB-DB510993F3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9" name="Прямоугольник 23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10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11" name="Прямоугольник 2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8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67E542-D4AA-4014-BE49-C469D214FAD6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C276F29-E562-4453-89E5-B2C9DA79B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00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F3B214A-D402-4A22-BCEE-2048E360E0D0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8B96C89-5E40-4077-A669-376B586265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36F32-EB61-4A6C-8E1D-55DF064D28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3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4" name="Прямоугольник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5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526F07-6439-45EF-B74F-1D36AAD0B2A9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BD7CB648-20E9-4990-86FA-8642C61DD6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66092">
                    <a:shade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C805F44B-D100-41F6-AD0A-D46CF66C94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751ABF5-DAEC-4E1B-BDD4-A45A7772F858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000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6" name="Прямоугольник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7" name="Прямоугольник 23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8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9" name="Прямоугольник 25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28DE94C-9805-4E32-85A4-95F6C1CB90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7" name="Дата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4D9CFF-D0EF-49F4-91AE-7F96B418B8BD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18" name="Нижний колонтитул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53AABB5-D1F5-4E64-A73E-A975D4D8E07D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B9DADE7-E3FA-4A24-97CD-B18ADB4F8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5" name="Прямоугольник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6" name="Прямоугольник 23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7" name="Прямоугольник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6A9B81B-628B-42D5-9A19-F673D23FDA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Дата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63BC1A-DCFB-4963-8D18-CDB9FC5D7B74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30D55-BBA6-4BD3-99FF-7E2570BD07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AE062-8411-41AA-A782-84E8760946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1CB86-7425-4672-A168-77456CA34F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B0A27-0B45-4F86-896F-8A8AF12962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5521A-36DA-457F-929A-CD730F939A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CC0DD-78AE-4DC7-97B1-9673F97D6D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4081C-10E5-4A1F-B956-8A3EB4629D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22955-4396-48E1-96C7-57C062BEF6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7EB62-C504-4297-815D-187EBD7787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42353-1496-40AD-9BD9-9815B781C8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C5710-08D3-41F6-843B-21A35D4E5D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77501-3A0D-4DAD-B996-A1E5E2B081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8C11A-4220-4CBE-B32F-23174E2095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6F24D-560A-410C-8971-8244329022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BFA6C-4D9F-4CC2-A4D7-C3B9D3670186}" type="datetime1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7467EA6-9561-4BD0-B7E3-B495A79B5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E2065-F1FE-41F9-8DF0-E88A6788FD85}" type="datetime1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260326E-459F-41CD-AE26-6A151C8F25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198E3-D67B-4641-B6FF-AD389C5F20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08F7-9A6B-4206-AFB1-4480AE6BF339}" type="datetime1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FBC852A-073F-4011-ACAF-805D25FB8B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22E59-CCBC-4648-BC97-7A885352BC9B}" type="datetime1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20E905E-32BB-424C-BFC5-2BF1A2E178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70799-AD54-44C0-A569-92D26B342B8B}" type="datetime1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2DD843-8AFE-4833-A2A2-64C804E099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9F700-CA3A-423C-A421-E07EC0F62794}" type="datetime1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B5FC0C7-FBED-47EF-B681-37AEE963E9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31503-81B2-4447-A16F-1CB870B3ECF3}" type="datetime1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EE2A4BD-C68B-44D0-B85C-2CF126918E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36572-28A6-4E93-A513-7A337323838F}" type="datetime1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2054A95-6275-44A9-9442-84D4C24163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46396-9F3B-420E-8833-DE46440D14D1}" type="datetime1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8A7D1FF-B9A7-467F-A5B8-7D36323E13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EB661-3A14-41F8-9058-F409BDA779A3}" type="datetime1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1EA873F-58A7-411F-8F42-001392FD7F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44B794-F845-4347-B769-55CF4B714DA5}" type="datetime1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256A42D-C07B-40B5-9653-5C947A6D4B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D56E3-B688-4C76-ACE8-16A48A511E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D6C19-9BF9-4459-9FC4-00C4FA06A6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4EEF2-F998-447F-B049-16BEF1A08A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BD024-C44B-4047-9274-444DF11A5E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E3879-8BFC-43A6-A601-BF32FA7AF9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EC653-5C48-4F1E-845D-5B4E73A7B4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6F556-F892-47E9-A0EE-289AE44A059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89E42-ADC5-440D-BB54-CA0D8D98D0A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D20CB-7D5D-421D-91D9-29F0BA91B0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5A203-C64F-4732-9D99-F915C3DA58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B33D8-6C96-4EFD-B4FB-1838DF037C7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E3891-20AF-4F7A-B325-6DDE8EFA37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04EA0-4DBE-4AA9-BD4F-2BE1447C77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8246B-45A2-4FAE-AB77-ADA45EBC09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D8D38-59D4-4185-93F0-430D53B7F8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1081D9-F558-4EB2-82B7-BAED3C6CE78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F84B63-E66C-48C5-AE81-81A0503539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B402E-7F6D-4DAE-AB7F-AAA56383FC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Tm="8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43274AF9-F272-4ECA-ADD2-9C2FEB54389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  <p:sldLayoutId id="2147484408" r:id="rId12"/>
    <p:sldLayoutId id="2147484409" r:id="rId13"/>
  </p:sldLayoutIdLst>
  <p:transition spd="med" advTm="8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2051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2052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2053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DBD7C0"/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fld id="{A7F3E573-DAFC-4694-A29C-9652C5E9427C}" type="datetimeFigureOut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Georgi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  <a:latin typeface="Georgia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DBD7C0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rgbClr val="366092">
                    <a:shade val="75000"/>
                  </a:srgbClr>
                </a:solidFill>
                <a:latin typeface="Georgia"/>
              </a:defRPr>
            </a:lvl1pPr>
          </a:lstStyle>
          <a:p>
            <a:pPr>
              <a:defRPr/>
            </a:pPr>
            <a:fld id="{CE7B854D-514A-4A7B-A381-F5AB49D9E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62" name="Заголовок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3" name="Текст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6" r:id="rId1"/>
    <p:sldLayoutId id="2147484437" r:id="rId2"/>
    <p:sldLayoutId id="2147484438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</p:sldLayoutIdLst>
  <p:transition spd="med" advTm="8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2E54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2E5480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2E5480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2E5480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2E5480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2E5480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2E5480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2E5480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2E5480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366092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D99694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4BACC6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21FD464-8055-4AE3-8AB4-FFC10DD84F6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  <p:sldLayoutId id="2147484421" r:id="rId12"/>
    <p:sldLayoutId id="2147484422" r:id="rId13"/>
  </p:sldLayoutIdLst>
  <p:transition spd="med" advTm="8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37B3266-CA5C-4036-A79C-3A32F8976622}" type="datetime1">
              <a:rPr lang="ru-RU"/>
              <a:pPr>
                <a:defRPr/>
              </a:pPr>
              <a:t>06.09.2021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8F337B8-F145-46FF-8ABD-6D3FFA9789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</p:sldLayoutIdLst>
  <p:transition spd="med" advTm="8000">
    <p:random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F23B3103-4F0D-476E-B813-09AD286526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  <p:sldLayoutId id="2147484426" r:id="rId4"/>
    <p:sldLayoutId id="2147484427" r:id="rId5"/>
    <p:sldLayoutId id="2147484428" r:id="rId6"/>
    <p:sldLayoutId id="2147484429" r:id="rId7"/>
    <p:sldLayoutId id="2147484430" r:id="rId8"/>
    <p:sldLayoutId id="2147484431" r:id="rId9"/>
    <p:sldLayoutId id="2147484432" r:id="rId10"/>
    <p:sldLayoutId id="2147484433" r:id="rId11"/>
    <p:sldLayoutId id="2147484434" r:id="rId12"/>
    <p:sldLayoutId id="2147484435" r:id="rId13"/>
  </p:sldLayoutIdLst>
  <p:transition spd="med" advTm="8000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ctrTitle"/>
          </p:nvPr>
        </p:nvSpPr>
        <p:spPr>
          <a:xfrm>
            <a:off x="-152400" y="2743200"/>
            <a:ext cx="9144000" cy="33528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3600" b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8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3600" b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5400" b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5400" b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5400" b="1" dirty="0" err="1" smtClean="0">
                <a:solidFill>
                  <a:srgbClr val="000000"/>
                </a:solidFill>
                <a:latin typeface="Calibri" pitchFamily="34" charset="0"/>
              </a:rPr>
              <a:t>Биотехнологическое</a:t>
            </a:r>
            <a:r>
              <a:rPr lang="ru-RU" sz="5400" b="1" dirty="0" smtClean="0">
                <a:solidFill>
                  <a:srgbClr val="000000"/>
                </a:solidFill>
                <a:latin typeface="Calibri" pitchFamily="34" charset="0"/>
              </a:rPr>
              <a:t> направление подготовки</a:t>
            </a:r>
            <a:r>
              <a:rPr lang="ru-RU" sz="6600" b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6600" b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ru-RU" sz="3600" b="1" dirty="0" smtClean="0">
                <a:solidFill>
                  <a:srgbClr val="000000"/>
                </a:solidFill>
                <a:latin typeface="Calibri" pitchFamily="34" charset="0"/>
              </a:rPr>
            </a:br>
            <a:endParaRPr lang="ru-RU" altLang="ru-RU" sz="4800" b="1" dirty="0" smtClean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86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0"/>
            <a:ext cx="7239000" cy="1655762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Белгородский государственный национальный исследовательский университет</a:t>
            </a:r>
          </a:p>
          <a:p>
            <a:pPr eaLnBrk="1" hangingPunct="1"/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Институт фармации, химии и биологии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35813" y="139700"/>
            <a:ext cx="1862137" cy="774700"/>
          </a:xfrm>
          <a:prstGeom prst="rect">
            <a:avLst/>
          </a:prstGeom>
          <a:blipFill dpi="0" rotWithShape="1">
            <a:blip r:embed="rId2" cstate="screen">
              <a:alphaModFix amt="24000"/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FreeSet Book"/>
            </a:endParaRPr>
          </a:p>
        </p:txBody>
      </p:sp>
    </p:spTree>
  </p:cSld>
  <p:clrMapOvr>
    <a:masterClrMapping/>
  </p:clrMapOvr>
  <p:transition spd="med" advTm="209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1143000"/>
          </a:xfrm>
        </p:spPr>
        <p:txBody>
          <a:bodyPr/>
          <a:lstStyle/>
          <a:p>
            <a:r>
              <a:rPr lang="ru-RU" dirty="0" smtClean="0"/>
              <a:t>Промышленная биотехнология</a:t>
            </a:r>
          </a:p>
        </p:txBody>
      </p:sp>
      <p:sp>
        <p:nvSpPr>
          <p:cNvPr id="36867" name="Содержимое 2"/>
          <p:cNvSpPr>
            <a:spLocks noGrp="1"/>
          </p:cNvSpPr>
          <p:nvPr>
            <p:ph idx="1"/>
          </p:nvPr>
        </p:nvSpPr>
        <p:spPr>
          <a:xfrm>
            <a:off x="152400" y="1600200"/>
            <a:ext cx="6705600" cy="4525963"/>
          </a:xfrm>
        </p:spPr>
        <p:txBody>
          <a:bodyPr/>
          <a:lstStyle/>
          <a:p>
            <a:r>
              <a:rPr lang="ru-RU" dirty="0" smtClean="0"/>
              <a:t>Исследование продуцентов ферментов, аминокислот, витаминов и других ценных продуктов. </a:t>
            </a:r>
          </a:p>
          <a:p>
            <a:endParaRPr lang="ru-RU" dirty="0" smtClean="0"/>
          </a:p>
          <a:p>
            <a:r>
              <a:rPr lang="ru-RU" dirty="0" smtClean="0"/>
              <a:t>Усовершенствование технологий промышленного культивирования биообъектов.</a:t>
            </a:r>
          </a:p>
        </p:txBody>
      </p:sp>
      <p:pic>
        <p:nvPicPr>
          <p:cNvPr id="24578" name="Picture 2" descr="https://cf.ppt-online.org/files/slide/p/P3i1bF5YqscgBykxJLzQSCw6KApMlfr09WHjXO/slide-2.jpg"/>
          <p:cNvPicPr>
            <a:picLocks noChangeAspect="1" noChangeArrowheads="1"/>
          </p:cNvPicPr>
          <p:nvPr/>
        </p:nvPicPr>
        <p:blipFill>
          <a:blip r:embed="rId2"/>
          <a:srcRect l="24186" t="11458" r="15658" b="7292"/>
          <a:stretch>
            <a:fillRect/>
          </a:stretch>
        </p:blipFill>
        <p:spPr bwMode="auto">
          <a:xfrm>
            <a:off x="5791200" y="152400"/>
            <a:ext cx="3352800" cy="3396343"/>
          </a:xfrm>
          <a:prstGeom prst="rect">
            <a:avLst/>
          </a:prstGeom>
          <a:noFill/>
        </p:spPr>
      </p:pic>
      <p:pic>
        <p:nvPicPr>
          <p:cNvPr id="24580" name="Picture 4" descr="https://images.kz.prom.st/107385415_w640_h640_lizin-sulfat-70.jpg"/>
          <p:cNvPicPr>
            <a:picLocks noChangeAspect="1" noChangeArrowheads="1"/>
          </p:cNvPicPr>
          <p:nvPr/>
        </p:nvPicPr>
        <p:blipFill>
          <a:blip r:embed="rId3" cstate="print"/>
          <a:srcRect l="20536" t="10258" r="4163" b="17940"/>
          <a:stretch>
            <a:fillRect/>
          </a:stretch>
        </p:blipFill>
        <p:spPr bwMode="auto">
          <a:xfrm>
            <a:off x="6324600" y="3505200"/>
            <a:ext cx="2454729" cy="3124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Биотехнология переработки отходов</a:t>
            </a:r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r>
              <a:rPr lang="ru-RU" sz="2800" dirty="0" err="1" smtClean="0"/>
              <a:t>Биотехнологическая</a:t>
            </a:r>
            <a:r>
              <a:rPr lang="ru-RU" sz="2800" dirty="0" smtClean="0"/>
              <a:t> очистка сточных вод пищевой промышленности</a:t>
            </a:r>
          </a:p>
          <a:p>
            <a:r>
              <a:rPr lang="ru-RU" sz="2800" dirty="0" smtClean="0"/>
              <a:t>Анализ видового состава микробиологического сообщества активного ила и разработка способов коррекции консорциума при нарушении консолидирующих трофических систем </a:t>
            </a:r>
          </a:p>
          <a:p>
            <a:r>
              <a:rPr lang="ru-RU" sz="2800" dirty="0" smtClean="0"/>
              <a:t>Усовершенствование технологий промышленной переработки органического сырья и получения </a:t>
            </a:r>
            <a:r>
              <a:rPr lang="ru-RU" sz="2800" dirty="0" err="1" smtClean="0"/>
              <a:t>биогаза</a:t>
            </a:r>
            <a:r>
              <a:rPr lang="ru-RU" sz="2800" dirty="0" smtClean="0"/>
              <a:t>.</a:t>
            </a:r>
          </a:p>
          <a:p>
            <a:endParaRPr lang="ru-RU" dirty="0" smtClean="0"/>
          </a:p>
        </p:txBody>
      </p:sp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Микроклональное размножение растений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1447800"/>
            <a:ext cx="64770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получение </a:t>
            </a:r>
            <a:r>
              <a:rPr lang="ru-RU" sz="2400" i="1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in</a:t>
            </a:r>
            <a:r>
              <a:rPr lang="ru-RU" sz="24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i="1" dirty="0" err="1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vitro</a:t>
            </a:r>
            <a:r>
              <a:rPr lang="ru-RU" sz="2400" i="1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(в пробирке), неполовым путем, генетически идентичных исходному экземпляру растений.</a:t>
            </a:r>
            <a:endParaRPr lang="ru-RU" sz="2800" dirty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8916" name="Picture 5" descr="C:\Users\PET\Desktop\HPTCL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0" y="4114800"/>
            <a:ext cx="32131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10" descr="IMG_20160226_160655"/>
          <p:cNvPicPr>
            <a:picLocks noChangeAspect="1" noChangeArrowheads="1"/>
          </p:cNvPicPr>
          <p:nvPr/>
        </p:nvPicPr>
        <p:blipFill>
          <a:blip r:embed="rId3"/>
          <a:srcRect l="2084" r="14417"/>
          <a:stretch>
            <a:fillRect/>
          </a:stretch>
        </p:blipFill>
        <p:spPr bwMode="auto">
          <a:xfrm>
            <a:off x="6324600" y="1752600"/>
            <a:ext cx="2590800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3" descr="C:\Users\PET\Desktop\1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667000"/>
            <a:ext cx="56800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chemeClr val="tx1"/>
                </a:solidFill>
              </a:rPr>
              <a:t>Разработка технологий получения оздоровленного посадочного материала методом микроклонального размножения и молекулярного анализа</a:t>
            </a:r>
            <a:r>
              <a:rPr lang="ru-RU" sz="2000" b="1" smtClean="0">
                <a:solidFill>
                  <a:srgbClr val="0070C0"/>
                </a:solidFill>
              </a:rPr>
              <a:t/>
            </a:r>
            <a:br>
              <a:rPr lang="ru-RU" sz="2000" b="1" smtClean="0">
                <a:solidFill>
                  <a:srgbClr val="0070C0"/>
                </a:solidFill>
              </a:rPr>
            </a:br>
            <a:endParaRPr lang="ru-RU" sz="2000" smtClean="0"/>
          </a:p>
        </p:txBody>
      </p:sp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8" y="4397375"/>
            <a:ext cx="1987550" cy="1825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3"/>
          <a:srcRect l="18709" t="10942" r="14862" b="11913"/>
          <a:stretch>
            <a:fillRect/>
          </a:stretch>
        </p:blipFill>
        <p:spPr bwMode="auto">
          <a:xfrm>
            <a:off x="4994275" y="4540250"/>
            <a:ext cx="2357438" cy="1538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4"/>
          <a:srcRect l="17056" t="20703" r="25842" b="14844"/>
          <a:stretch>
            <a:fillRect/>
          </a:stretch>
        </p:blipFill>
        <p:spPr bwMode="auto">
          <a:xfrm>
            <a:off x="2932113" y="1736725"/>
            <a:ext cx="2951162" cy="1871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438" name="Picture 7" descr="E:\Фото картофель\25.04.2018\20180525_104932.jpg"/>
          <p:cNvPicPr>
            <a:picLocks noChangeAspect="1" noChangeArrowheads="1"/>
          </p:cNvPicPr>
          <p:nvPr/>
        </p:nvPicPr>
        <p:blipFill>
          <a:blip r:embed="rId5"/>
          <a:srcRect l="48239" t="40698" r="38493" b="3976"/>
          <a:stretch>
            <a:fillRect/>
          </a:stretch>
        </p:blipFill>
        <p:spPr bwMode="auto">
          <a:xfrm>
            <a:off x="7885113" y="3538538"/>
            <a:ext cx="1011237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14" descr="https://pp.userapi.com/c852224/v852224977/13762b/D1dkekSmm7g.jpg"/>
          <p:cNvPicPr>
            <a:picLocks noChangeAspect="1" noChangeArrowheads="1"/>
          </p:cNvPicPr>
          <p:nvPr/>
        </p:nvPicPr>
        <p:blipFill>
          <a:blip r:embed="rId6"/>
          <a:srcRect l="9129" r="17712"/>
          <a:stretch>
            <a:fillRect/>
          </a:stretch>
        </p:blipFill>
        <p:spPr bwMode="auto">
          <a:xfrm>
            <a:off x="395288" y="1736725"/>
            <a:ext cx="212566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2" descr="E:\ИМИРО\стенд для Музея Природы\20190711_16060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6513" y="4232275"/>
            <a:ext cx="1831975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3" descr="D:\Диплом\лит.обзор\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788" y="1341438"/>
            <a:ext cx="2454275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>
          <a:xfrm>
            <a:off x="755650" y="333375"/>
            <a:ext cx="7772400" cy="1470025"/>
          </a:xfrm>
        </p:spPr>
        <p:txBody>
          <a:bodyPr/>
          <a:lstStyle/>
          <a:p>
            <a:r>
              <a:rPr lang="ru-RU" sz="3600" smtClean="0"/>
              <a:t>Получение каллусных культур </a:t>
            </a:r>
            <a:r>
              <a:rPr lang="en-US" sz="3600" smtClean="0"/>
              <a:t>in vitro</a:t>
            </a:r>
            <a:r>
              <a:rPr lang="ru-RU" sz="3600" smtClean="0"/>
              <a:t> с целью синтеза биологически активных</a:t>
            </a:r>
            <a:r>
              <a:rPr lang="en-US" sz="3600" smtClean="0"/>
              <a:t> </a:t>
            </a:r>
            <a:r>
              <a:rPr lang="ru-RU" sz="3600" smtClean="0"/>
              <a:t>добавок</a:t>
            </a:r>
          </a:p>
        </p:txBody>
      </p:sp>
      <p:sp>
        <p:nvSpPr>
          <p:cNvPr id="1945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1738" y="5229225"/>
            <a:ext cx="6400800" cy="1752600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19460" name="Рисунок 14" descr="20171228_122712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1625" y="2768600"/>
            <a:ext cx="2297113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/>
          <p:cNvSpPr/>
          <p:nvPr/>
        </p:nvSpPr>
        <p:spPr>
          <a:xfrm>
            <a:off x="2268538" y="3716338"/>
            <a:ext cx="431800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5364163" y="2773363"/>
            <a:ext cx="792162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5364163" y="4365625"/>
            <a:ext cx="792162" cy="44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4" name="Picture 2" descr="https://pp.userapi.com/c848528/v848528137/1553/sTDIalcVYto.jpg"/>
          <p:cNvPicPr>
            <a:picLocks noChangeAspect="1" noChangeArrowheads="1"/>
          </p:cNvPicPr>
          <p:nvPr/>
        </p:nvPicPr>
        <p:blipFill>
          <a:blip r:embed="rId3" cstate="print"/>
          <a:srcRect t="10938" r="3996" b="27086"/>
          <a:stretch>
            <a:fillRect/>
          </a:stretch>
        </p:blipFill>
        <p:spPr bwMode="auto">
          <a:xfrm>
            <a:off x="6516688" y="1916113"/>
            <a:ext cx="2178050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2" descr="E:\ИМИРО\стенд для Музея Природы\20181003_143403.jpg"/>
          <p:cNvPicPr>
            <a:picLocks noChangeAspect="1" noChangeArrowheads="1"/>
          </p:cNvPicPr>
          <p:nvPr/>
        </p:nvPicPr>
        <p:blipFill>
          <a:blip r:embed="rId4"/>
          <a:srcRect l="18011" t="18614" r="24765" b="146"/>
          <a:stretch>
            <a:fillRect/>
          </a:stretch>
        </p:blipFill>
        <p:spPr bwMode="auto">
          <a:xfrm>
            <a:off x="6516688" y="3662363"/>
            <a:ext cx="2178050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3" descr="E:\Maslova\Новый том (D)\рис для гл 4\salvia\s pratensis\PICT0268.jpg"/>
          <p:cNvPicPr>
            <a:picLocks noChangeAspect="1" noChangeArrowheads="1"/>
          </p:cNvPicPr>
          <p:nvPr/>
        </p:nvPicPr>
        <p:blipFill>
          <a:blip r:embed="rId5"/>
          <a:srcRect l="25053" r="27740"/>
          <a:stretch>
            <a:fillRect/>
          </a:stretch>
        </p:blipFill>
        <p:spPr bwMode="auto">
          <a:xfrm>
            <a:off x="676275" y="1868488"/>
            <a:ext cx="1343025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847" y="144122"/>
            <a:ext cx="6150632" cy="9562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Экспресс-диагностика на мутагенность</a:t>
            </a:r>
            <a:endParaRPr lang="ru-RU" sz="3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5750" y="1238250"/>
            <a:ext cx="8505825" cy="1371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 кафедре биотехнологии и микробиологии Института фармации, химии и биологии НИУ «</a:t>
            </a:r>
            <a:r>
              <a:rPr lang="ru-RU" b="1" dirty="0" err="1" smtClean="0">
                <a:solidFill>
                  <a:schemeClr val="tx1"/>
                </a:solidFill>
              </a:rPr>
              <a:t>БелГУ</a:t>
            </a:r>
            <a:r>
              <a:rPr lang="ru-RU" b="1" dirty="0" smtClean="0">
                <a:solidFill>
                  <a:schemeClr val="tx1"/>
                </a:solidFill>
              </a:rPr>
              <a:t>» содержится коллекция лабораторных линий дрозофилы, позволяющая вести учет частоты доминантных и рецессивных сцепленных с полом летальных мутаций под воздействием факторов различной природы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https://hsto.org/getpro/geektimes/post_images/7a7/845/71d/7a784571de86175ab0e61dcd705251d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980" y="3156478"/>
            <a:ext cx="3594895" cy="2396597"/>
          </a:xfrm>
          <a:prstGeom prst="rect">
            <a:avLst/>
          </a:prstGeom>
          <a:noFill/>
        </p:spPr>
      </p:pic>
      <p:graphicFrame>
        <p:nvGraphicFramePr>
          <p:cNvPr id="14" name="Схема 13"/>
          <p:cNvGraphicFramePr/>
          <p:nvPr/>
        </p:nvGraphicFramePr>
        <p:xfrm>
          <a:off x="3467099" y="3276599"/>
          <a:ext cx="5133975" cy="2994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248150" y="2724151"/>
            <a:ext cx="4333875" cy="514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Анализ влияния на тест-объект: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847" y="144122"/>
            <a:ext cx="6150632" cy="95629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БИОТЕСТИРОВАНИЕ</a:t>
            </a:r>
            <a:endParaRPr lang="ru-RU" sz="3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95275" y="1066800"/>
            <a:ext cx="8505825" cy="781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Имеется ряд стандартизированных </a:t>
            </a:r>
            <a:r>
              <a:rPr lang="ru-RU" b="1" dirty="0" err="1" smtClean="0">
                <a:solidFill>
                  <a:schemeClr val="tx1"/>
                </a:solidFill>
              </a:rPr>
              <a:t>тест-культур</a:t>
            </a:r>
            <a:r>
              <a:rPr lang="ru-RU" b="1" dirty="0" smtClean="0">
                <a:solidFill>
                  <a:schemeClr val="tx1"/>
                </a:solidFill>
              </a:rPr>
              <a:t>, позволяющих проводить оценку токсичности водной среды, почвы, стоков, отходов, биопрепаратов и т.д. как на клеточном, так и на организменном уровнях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4171950" y="2781299"/>
          <a:ext cx="4838699" cy="3390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305300" y="2057401"/>
            <a:ext cx="4333875" cy="5143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Тест культуры: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www.aquaticlivefood.com.au/wp-content/uploads/2016/06/Daphnia-Magna-2.jpg"/>
          <p:cNvPicPr>
            <a:picLocks noChangeAspect="1" noChangeArrowheads="1"/>
          </p:cNvPicPr>
          <p:nvPr/>
        </p:nvPicPr>
        <p:blipFill>
          <a:blip r:embed="rId7" cstate="print"/>
          <a:srcRect l="8484" t="14500" b="10720"/>
          <a:stretch>
            <a:fillRect/>
          </a:stretch>
        </p:blipFill>
        <p:spPr bwMode="auto">
          <a:xfrm rot="16200000">
            <a:off x="-470403" y="3061204"/>
            <a:ext cx="3760207" cy="1905001"/>
          </a:xfrm>
          <a:prstGeom prst="rect">
            <a:avLst/>
          </a:prstGeom>
          <a:noFill/>
        </p:spPr>
      </p:pic>
      <p:pic>
        <p:nvPicPr>
          <p:cNvPr id="1028" name="Picture 4" descr="https://www.mikro-foto.de/files/mikrofoto/fotos/Leben%20im%20Wasser/Pediastrum%20und%20Scenedesmus/Scenedesmus_2.jpg"/>
          <p:cNvPicPr>
            <a:picLocks noChangeAspect="1" noChangeArrowheads="1"/>
          </p:cNvPicPr>
          <p:nvPr/>
        </p:nvPicPr>
        <p:blipFill>
          <a:blip r:embed="rId8" cstate="print"/>
          <a:srcRect l="5440" t="5319" r="9028" b="4255"/>
          <a:stretch>
            <a:fillRect/>
          </a:stretch>
        </p:blipFill>
        <p:spPr bwMode="auto">
          <a:xfrm>
            <a:off x="2438400" y="3352800"/>
            <a:ext cx="2286000" cy="161925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Научные лаборатории кафедры биотехнологии и микробиологии</a:t>
            </a:r>
          </a:p>
        </p:txBody>
      </p:sp>
      <p:sp>
        <p:nvSpPr>
          <p:cNvPr id="40963" name="Содержимое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3"/>
          </a:xfrm>
        </p:spPr>
        <p:txBody>
          <a:bodyPr/>
          <a:lstStyle/>
          <a:p>
            <a:r>
              <a:rPr lang="ru-RU" altLang="ru-RU" dirty="0" smtClean="0"/>
              <a:t>Лаборатория молекулярной биологии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(Руководитель ст. </a:t>
            </a:r>
            <a:r>
              <a:rPr lang="ru-RU" dirty="0" err="1" smtClean="0"/>
              <a:t>пр.Бояршин</a:t>
            </a:r>
            <a:r>
              <a:rPr lang="ru-RU" dirty="0" smtClean="0"/>
              <a:t> К.С.)</a:t>
            </a:r>
          </a:p>
          <a:p>
            <a:r>
              <a:rPr lang="ru-RU" dirty="0" smtClean="0"/>
              <a:t>Лаборатория микологии (Руководитель доц.Куркина Ю.Н.)</a:t>
            </a:r>
          </a:p>
          <a:p>
            <a:r>
              <a:rPr lang="ru-RU" dirty="0" smtClean="0"/>
              <a:t>Лаборатория Инновационных методов исследования  растительных объектов (руководитель доц.Маслова Е.В.)</a:t>
            </a:r>
          </a:p>
        </p:txBody>
      </p:sp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Прямоугольник 2"/>
          <p:cNvSpPr>
            <a:spLocks noChangeArrowheads="1"/>
          </p:cNvSpPr>
          <p:nvPr/>
        </p:nvSpPr>
        <p:spPr bwMode="auto">
          <a:xfrm>
            <a:off x="381001" y="236538"/>
            <a:ext cx="8305800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3200" dirty="0" smtClean="0"/>
              <a:t>Лаборатория молекулярной биологии</a:t>
            </a:r>
          </a:p>
          <a:p>
            <a:r>
              <a:rPr lang="ru-RU" altLang="ru-RU" sz="3200" dirty="0" smtClean="0"/>
              <a:t> </a:t>
            </a:r>
          </a:p>
          <a:p>
            <a:pPr>
              <a:buFontTx/>
              <a:buChar char="-"/>
            </a:pPr>
            <a:r>
              <a:rPr lang="ru-RU" altLang="ru-RU" sz="2400" b="1" dirty="0" err="1" smtClean="0">
                <a:solidFill>
                  <a:srgbClr val="262626"/>
                </a:solidFill>
                <a:latin typeface="Cambria" pitchFamily="18" charset="0"/>
                <a:cs typeface="Arial" pitchFamily="34" charset="0"/>
              </a:rPr>
              <a:t>Трансфер</a:t>
            </a:r>
            <a:r>
              <a:rPr lang="ru-RU" altLang="ru-RU" sz="2400" b="1" dirty="0" smtClean="0">
                <a:solidFill>
                  <a:srgbClr val="262626"/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ru-RU" altLang="ru-RU" sz="2400" b="1" dirty="0">
                <a:solidFill>
                  <a:srgbClr val="262626"/>
                </a:solidFill>
                <a:latin typeface="Cambria" pitchFamily="18" charset="0"/>
                <a:cs typeface="Arial" pitchFamily="34" charset="0"/>
              </a:rPr>
              <a:t>технологии создания </a:t>
            </a:r>
            <a:r>
              <a:rPr lang="ru-RU" altLang="ru-RU" sz="2400" b="1" dirty="0" err="1">
                <a:solidFill>
                  <a:srgbClr val="262626"/>
                </a:solidFill>
                <a:latin typeface="Cambria" pitchFamily="18" charset="0"/>
                <a:cs typeface="Arial" pitchFamily="34" charset="0"/>
              </a:rPr>
              <a:t>рекомбинантных</a:t>
            </a:r>
            <a:r>
              <a:rPr lang="ru-RU" altLang="ru-RU" sz="2400" b="1" dirty="0">
                <a:solidFill>
                  <a:srgbClr val="262626"/>
                </a:solidFill>
                <a:latin typeface="Cambria" pitchFamily="18" charset="0"/>
                <a:cs typeface="Arial" pitchFamily="34" charset="0"/>
              </a:rPr>
              <a:t> продуцентов ферментов и других </a:t>
            </a:r>
            <a:r>
              <a:rPr lang="ru-RU" altLang="ru-RU" sz="2400" b="1" dirty="0" smtClean="0">
                <a:solidFill>
                  <a:srgbClr val="262626"/>
                </a:solidFill>
                <a:latin typeface="Cambria" pitchFamily="18" charset="0"/>
                <a:cs typeface="Arial" pitchFamily="34" charset="0"/>
              </a:rPr>
              <a:t>белков</a:t>
            </a:r>
          </a:p>
          <a:p>
            <a:pPr>
              <a:buFontTx/>
              <a:buChar char="-"/>
            </a:pPr>
            <a:endParaRPr lang="ru-RU" altLang="ru-RU" sz="2400" b="1" dirty="0" smtClean="0">
              <a:solidFill>
                <a:srgbClr val="262626"/>
              </a:solidFill>
              <a:latin typeface="Cambria" pitchFamily="18" charset="0"/>
              <a:cs typeface="Arial" pitchFamily="34" charset="0"/>
            </a:endParaRPr>
          </a:p>
          <a:p>
            <a:r>
              <a:rPr lang="ru-RU" altLang="ru-RU" sz="2400" b="1" dirty="0" smtClean="0">
                <a:solidFill>
                  <a:srgbClr val="262626"/>
                </a:solidFill>
                <a:latin typeface="Cambria" pitchFamily="18" charset="0"/>
                <a:cs typeface="Arial" pitchFamily="34" charset="0"/>
              </a:rPr>
              <a:t>- Разработка эффективных молекулярных методов контроля состава сложных микробных сообществ</a:t>
            </a:r>
            <a:endParaRPr lang="ru-RU" altLang="ru-RU" sz="2400" dirty="0" smtClean="0">
              <a:solidFill>
                <a:srgbClr val="262626"/>
              </a:solidFill>
              <a:latin typeface="Malgun Gothic" pitchFamily="34" charset="-127"/>
              <a:cs typeface="Arial" pitchFamily="34" charset="0"/>
            </a:endParaRPr>
          </a:p>
          <a:p>
            <a:pPr algn="ctr"/>
            <a:endParaRPr lang="ru-RU" altLang="ru-RU" sz="2400" b="1" dirty="0" smtClean="0">
              <a:solidFill>
                <a:srgbClr val="262626"/>
              </a:solidFill>
              <a:latin typeface="Cambria" pitchFamily="18" charset="0"/>
              <a:cs typeface="Arial" pitchFamily="34" charset="0"/>
            </a:endParaRPr>
          </a:p>
          <a:p>
            <a:pPr algn="ctr"/>
            <a:endParaRPr lang="ru-RU" altLang="ru-RU" sz="2000" dirty="0">
              <a:solidFill>
                <a:srgbClr val="262626"/>
              </a:solidFill>
              <a:latin typeface="Malgun Gothic" pitchFamily="34" charset="-127"/>
              <a:cs typeface="Arial" pitchFamily="34" charset="0"/>
            </a:endParaRPr>
          </a:p>
        </p:txBody>
      </p:sp>
      <p:sp>
        <p:nvSpPr>
          <p:cNvPr id="45059" name="TextBox 1"/>
          <p:cNvSpPr txBox="1">
            <a:spLocks noChangeArrowheads="1"/>
          </p:cNvSpPr>
          <p:nvPr/>
        </p:nvSpPr>
        <p:spPr bwMode="auto">
          <a:xfrm>
            <a:off x="1646238" y="1928813"/>
            <a:ext cx="1841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  <a:spcAft>
                <a:spcPts val="2000"/>
              </a:spcAft>
            </a:pPr>
            <a:endParaRPr lang="ru-RU" altLang="ru-RU" sz="2400">
              <a:solidFill>
                <a:srgbClr val="262626"/>
              </a:solidFill>
              <a:latin typeface="Malgun Gothic" pitchFamily="34" charset="-127"/>
              <a:ea typeface="Yandex Sans Text Light"/>
              <a:cs typeface="Yandex Sans Text Light"/>
            </a:endParaRPr>
          </a:p>
        </p:txBody>
      </p:sp>
      <p:pic>
        <p:nvPicPr>
          <p:cNvPr id="45060" name="Picture 2" descr="C:\Users\Я\Desktop\Ym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3452813"/>
            <a:ext cx="2047875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3" descr="C:\Users\Я\Desktop\400px-Tacloning.sv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343400"/>
            <a:ext cx="2627312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4" descr="C:\Users\Я\Desktop\Transformation_protocol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3962400"/>
            <a:ext cx="298132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3" name="TextBox 9"/>
          <p:cNvSpPr txBox="1">
            <a:spLocks noChangeArrowheads="1"/>
          </p:cNvSpPr>
          <p:nvPr/>
        </p:nvSpPr>
        <p:spPr bwMode="auto">
          <a:xfrm>
            <a:off x="1420813" y="5119688"/>
            <a:ext cx="1603375" cy="5857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Malgun Gothic" pitchFamily="34" charset="-127"/>
                <a:cs typeface="Arial" pitchFamily="34" charset="0"/>
              </a:rPr>
              <a:t>Клонирование</a:t>
            </a:r>
          </a:p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Malgun Gothic" pitchFamily="34" charset="-127"/>
                <a:cs typeface="Arial" pitchFamily="34" charset="0"/>
              </a:rPr>
              <a:t>гена</a:t>
            </a:r>
          </a:p>
        </p:txBody>
      </p:sp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649663" y="5829300"/>
            <a:ext cx="2301875" cy="584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Malgun Gothic" pitchFamily="34" charset="-127"/>
                <a:cs typeface="Arial" pitchFamily="34" charset="0"/>
              </a:rPr>
              <a:t>Трансформация</a:t>
            </a:r>
          </a:p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Malgun Gothic" pitchFamily="34" charset="-127"/>
                <a:cs typeface="Arial" pitchFamily="34" charset="0"/>
              </a:rPr>
              <a:t>бактерии-продуцента</a:t>
            </a:r>
          </a:p>
        </p:txBody>
      </p:sp>
      <p:sp>
        <p:nvSpPr>
          <p:cNvPr id="45065" name="Стрелка вправо 11"/>
          <p:cNvSpPr>
            <a:spLocks noChangeArrowheads="1"/>
          </p:cNvSpPr>
          <p:nvPr/>
        </p:nvSpPr>
        <p:spPr bwMode="auto">
          <a:xfrm>
            <a:off x="3024188" y="4699000"/>
            <a:ext cx="419100" cy="6461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uk-UA" altLang="ru-RU">
              <a:solidFill>
                <a:srgbClr val="000000"/>
              </a:solidFill>
              <a:latin typeface="Malgun Gothic" pitchFamily="34" charset="-127"/>
              <a:cs typeface="Arial" pitchFamily="34" charset="0"/>
            </a:endParaRPr>
          </a:p>
        </p:txBody>
      </p:sp>
      <p:sp>
        <p:nvSpPr>
          <p:cNvPr id="45066" name="Стрелка вправо 12"/>
          <p:cNvSpPr>
            <a:spLocks noChangeArrowheads="1"/>
          </p:cNvSpPr>
          <p:nvPr/>
        </p:nvSpPr>
        <p:spPr bwMode="auto">
          <a:xfrm>
            <a:off x="6545263" y="4699000"/>
            <a:ext cx="436562" cy="64611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8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uk-UA" altLang="ru-RU">
              <a:solidFill>
                <a:srgbClr val="000000"/>
              </a:solidFill>
              <a:latin typeface="Malgun Gothic" pitchFamily="34" charset="-127"/>
              <a:cs typeface="Arial" pitchFamily="34" charset="0"/>
            </a:endParaRPr>
          </a:p>
        </p:txBody>
      </p:sp>
      <p:sp>
        <p:nvSpPr>
          <p:cNvPr id="45067" name="TextBox 13"/>
          <p:cNvSpPr txBox="1">
            <a:spLocks noChangeArrowheads="1"/>
          </p:cNvSpPr>
          <p:nvPr/>
        </p:nvSpPr>
        <p:spPr bwMode="auto">
          <a:xfrm>
            <a:off x="6981825" y="5530850"/>
            <a:ext cx="1897063" cy="830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Malgun Gothic" pitchFamily="34" charset="-127"/>
                <a:cs typeface="Arial" pitchFamily="34" charset="0"/>
              </a:rPr>
              <a:t>Производство и</a:t>
            </a:r>
          </a:p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Malgun Gothic" pitchFamily="34" charset="-127"/>
                <a:cs typeface="Arial" pitchFamily="34" charset="0"/>
              </a:rPr>
              <a:t>применение </a:t>
            </a:r>
          </a:p>
          <a:p>
            <a:pPr eaLnBrk="1" hangingPunct="1"/>
            <a:r>
              <a:rPr lang="ru-RU" altLang="ru-RU" sz="1600">
                <a:solidFill>
                  <a:srgbClr val="000000"/>
                </a:solidFill>
                <a:latin typeface="Malgun Gothic" pitchFamily="34" charset="-127"/>
                <a:cs typeface="Arial" pitchFamily="34" charset="0"/>
              </a:rPr>
              <a:t>белка целлюлазы</a:t>
            </a:r>
          </a:p>
        </p:txBody>
      </p:sp>
      <p:sp>
        <p:nvSpPr>
          <p:cNvPr id="45069" name="TextBox 12"/>
          <p:cNvSpPr txBox="1">
            <a:spLocks noChangeArrowheads="1"/>
          </p:cNvSpPr>
          <p:nvPr/>
        </p:nvSpPr>
        <p:spPr bwMode="auto">
          <a:xfrm>
            <a:off x="1062038" y="1630363"/>
            <a:ext cx="8096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  <a:spcAft>
                <a:spcPts val="2000"/>
              </a:spcAft>
            </a:pPr>
            <a:r>
              <a:rPr lang="ru-RU" altLang="ru-RU" sz="1000" dirty="0">
                <a:solidFill>
                  <a:srgbClr val="FFFFFF"/>
                </a:solidFill>
                <a:latin typeface="Malgun Gothic" pitchFamily="34" charset="-127"/>
                <a:ea typeface="Yandex Sans Text Light"/>
                <a:cs typeface="Yandex Sans Text Light"/>
              </a:rPr>
              <a:t>  1107 п.н.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522288" y="1630363"/>
            <a:ext cx="384175" cy="3175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71" name="TextBox 16"/>
          <p:cNvSpPr txBox="1">
            <a:spLocks noChangeArrowheads="1"/>
          </p:cNvSpPr>
          <p:nvPr/>
        </p:nvSpPr>
        <p:spPr bwMode="auto">
          <a:xfrm>
            <a:off x="26988" y="1163638"/>
            <a:ext cx="80962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  <a:spcAft>
                <a:spcPts val="2000"/>
              </a:spcAft>
            </a:pPr>
            <a:r>
              <a:rPr lang="ru-RU" altLang="ru-RU" sz="1000">
                <a:solidFill>
                  <a:srgbClr val="FFFFFF"/>
                </a:solidFill>
                <a:latin typeface="Malgun Gothic" pitchFamily="34" charset="-127"/>
                <a:ea typeface="Yandex Sans Text Light"/>
                <a:cs typeface="Yandex Sans Text Light"/>
              </a:rPr>
              <a:t>  1000 п.н.</a:t>
            </a:r>
          </a:p>
        </p:txBody>
      </p:sp>
    </p:spTree>
  </p:cSld>
  <p:clrMapOvr>
    <a:masterClrMapping/>
  </p:clrMapOvr>
  <p:transition spd="slow" advTm="3924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ru-RU" altLang="ru-RU" sz="4000" dirty="0" smtClean="0"/>
              <a:t>Молекулярно-генетические исследования</a:t>
            </a:r>
          </a:p>
        </p:txBody>
      </p:sp>
      <p:sp>
        <p:nvSpPr>
          <p:cNvPr id="35844" name="Содержимое 2"/>
          <p:cNvSpPr>
            <a:spLocks noGrp="1"/>
          </p:cNvSpPr>
          <p:nvPr>
            <p:ph idx="1"/>
          </p:nvPr>
        </p:nvSpPr>
        <p:spPr>
          <a:xfrm>
            <a:off x="457200" y="1066800"/>
            <a:ext cx="8610600" cy="5059363"/>
          </a:xfrm>
        </p:spPr>
        <p:txBody>
          <a:bodyPr/>
          <a:lstStyle/>
          <a:p>
            <a:r>
              <a:rPr lang="ru-RU" altLang="ru-RU" sz="2400" dirty="0" smtClean="0"/>
              <a:t>Молекулярный анализ таксономического состава сложных микробных сообществ</a:t>
            </a:r>
          </a:p>
          <a:p>
            <a:r>
              <a:rPr lang="ru-RU" altLang="ru-RU" sz="2400" dirty="0" smtClean="0"/>
              <a:t>Амплификация генов высокоактивных ферментов с перспективой создания </a:t>
            </a:r>
            <a:r>
              <a:rPr lang="ru-RU" altLang="ru-RU" sz="2400" dirty="0" err="1" smtClean="0"/>
              <a:t>рекомбинантных</a:t>
            </a:r>
            <a:r>
              <a:rPr lang="ru-RU" altLang="ru-RU" sz="2400" dirty="0" smtClean="0"/>
              <a:t> </a:t>
            </a:r>
            <a:r>
              <a:rPr lang="ru-RU" altLang="ru-RU" sz="2400" dirty="0" err="1" smtClean="0"/>
              <a:t>экспрессирующих</a:t>
            </a:r>
            <a:r>
              <a:rPr lang="ru-RU" altLang="ru-RU" sz="2400" dirty="0" smtClean="0"/>
              <a:t> штаммов</a:t>
            </a:r>
          </a:p>
        </p:txBody>
      </p:sp>
      <p:pic>
        <p:nvPicPr>
          <p:cNvPr id="8" name="Picture 4" descr="D:\гранты\картинки по газу\Sekvenirovanie_DNK_3-300x1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396240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s://sun9-74.userapi.com/impf/c844720/v844720029/1c92c4/6I3AX6uPQr0.jpg?size=1620x2160&amp;quality=96&amp;proxy=1&amp;sign=935ec4c33e5d273042d8c4a141f54db3&amp;type=album"/>
          <p:cNvPicPr>
            <a:picLocks noChangeAspect="1" noChangeArrowheads="1"/>
          </p:cNvPicPr>
          <p:nvPr/>
        </p:nvPicPr>
        <p:blipFill>
          <a:blip r:embed="rId3" cstate="print"/>
          <a:srcRect t="16265"/>
          <a:stretch>
            <a:fillRect/>
          </a:stretch>
        </p:blipFill>
        <p:spPr bwMode="auto">
          <a:xfrm>
            <a:off x="5715000" y="2819400"/>
            <a:ext cx="3162300" cy="3530600"/>
          </a:xfrm>
          <a:prstGeom prst="rect">
            <a:avLst/>
          </a:prstGeom>
          <a:noFill/>
        </p:spPr>
      </p:pic>
      <p:pic>
        <p:nvPicPr>
          <p:cNvPr id="10" name="Picture 2" descr="https://sun9-13.userapi.com/impf/c844720/v844720029/1c926a/R0UOawh2CWc.jpg?size=2560x1920&amp;quality=96&amp;proxy=1&amp;sign=95fc8bea4bb830c887a6086aba4750f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04800" y="3276600"/>
            <a:ext cx="4064000" cy="304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8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1981200" y="1098550"/>
            <a:ext cx="50466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3600" b="1">
                <a:solidFill>
                  <a:srgbClr val="000000"/>
                </a:solidFill>
              </a:rPr>
              <a:t>Наша конечная цель:</a:t>
            </a:r>
          </a:p>
        </p:txBody>
      </p:sp>
      <p:sp>
        <p:nvSpPr>
          <p:cNvPr id="29699" name="Объект 2"/>
          <p:cNvSpPr>
            <a:spLocks noGrp="1"/>
          </p:cNvSpPr>
          <p:nvPr>
            <p:ph idx="1"/>
          </p:nvPr>
        </p:nvSpPr>
        <p:spPr>
          <a:xfrm>
            <a:off x="457200" y="2133600"/>
            <a:ext cx="8534400" cy="2743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altLang="ru-RU" smtClean="0"/>
              <a:t>Внедрение в промышленность передовых технологий и новаторских решений на стыке биологии и смежных наук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35813" y="139700"/>
            <a:ext cx="1862137" cy="774700"/>
          </a:xfrm>
          <a:prstGeom prst="rect">
            <a:avLst/>
          </a:prstGeom>
          <a:blipFill dpi="0" rotWithShape="1">
            <a:blip r:embed="rId2" cstate="screen">
              <a:alphaModFix amt="24000"/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FreeSet Book"/>
            </a:endParaRPr>
          </a:p>
        </p:txBody>
      </p:sp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4290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Молекулярно-генетические исследования</a:t>
            </a:r>
          </a:p>
        </p:txBody>
      </p:sp>
      <p:sp>
        <p:nvSpPr>
          <p:cNvPr id="35844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ru-RU" altLang="ru-RU" sz="2400" dirty="0" smtClean="0"/>
              <a:t>Молекулярный анализ таксономического состава сложных микробных сообществ</a:t>
            </a:r>
          </a:p>
          <a:p>
            <a:r>
              <a:rPr lang="ru-RU" altLang="ru-RU" sz="2400" dirty="0" smtClean="0"/>
              <a:t>Амплификация генов высокоактивных ферментов с перспективой создания </a:t>
            </a:r>
            <a:r>
              <a:rPr lang="ru-RU" altLang="ru-RU" sz="2400" dirty="0" err="1" smtClean="0"/>
              <a:t>рекомбинантных</a:t>
            </a:r>
            <a:r>
              <a:rPr lang="ru-RU" altLang="ru-RU" sz="2400" dirty="0" smtClean="0"/>
              <a:t> </a:t>
            </a:r>
            <a:r>
              <a:rPr lang="ru-RU" altLang="ru-RU" sz="2400" dirty="0" err="1" smtClean="0"/>
              <a:t>экспрессирующих</a:t>
            </a:r>
            <a:r>
              <a:rPr lang="ru-RU" altLang="ru-RU" sz="2400" dirty="0" smtClean="0"/>
              <a:t> штаммов</a:t>
            </a:r>
          </a:p>
        </p:txBody>
      </p:sp>
      <p:pic>
        <p:nvPicPr>
          <p:cNvPr id="35845" name="Picture 4" descr="D:\гранты\картинки по газу\Sekvenirovanie_DNK_3-300x1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4046538"/>
            <a:ext cx="4191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79388" y="260350"/>
            <a:ext cx="4679950" cy="1944688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dirty="0" smtClean="0">
                <a:solidFill>
                  <a:srgbClr val="65110F"/>
                </a:solidFill>
              </a:rPr>
              <a:t>Лаборатория микологии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100" dirty="0" smtClean="0">
                <a:solidFill>
                  <a:srgbClr val="65110F"/>
                </a:solidFill>
              </a:rPr>
              <a:t>(научный руководитель </a:t>
            </a:r>
            <a:br>
              <a:rPr lang="ru-RU" sz="2100" dirty="0" smtClean="0">
                <a:solidFill>
                  <a:srgbClr val="65110F"/>
                </a:solidFill>
              </a:rPr>
            </a:br>
            <a:r>
              <a:rPr lang="ru-RU" sz="2100" dirty="0" smtClean="0">
                <a:solidFill>
                  <a:srgbClr val="65110F"/>
                </a:solidFill>
              </a:rPr>
              <a:t>доцент Ю.Н. Куркина)</a:t>
            </a:r>
            <a:endParaRPr lang="ru-RU" sz="2100" dirty="0">
              <a:solidFill>
                <a:srgbClr val="65110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5219700" y="3213100"/>
            <a:ext cx="3744913" cy="2952750"/>
          </a:xfrm>
        </p:spPr>
        <p:txBody>
          <a:bodyPr>
            <a:noAutofit/>
          </a:bodyPr>
          <a:lstStyle/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rgbClr val="65110F"/>
                </a:solidFill>
                <a:latin typeface="+mj-lt"/>
              </a:rPr>
              <a:t>На базе лаборатории проходят курсы «Микология», «Физиология роста микроорганизмов», «Промышленная биотехнология»</a:t>
            </a:r>
            <a:r>
              <a:rPr lang="ru-RU" sz="1800" dirty="0">
                <a:solidFill>
                  <a:srgbClr val="65110F"/>
                </a:solidFill>
                <a:latin typeface="+mj-lt"/>
              </a:rPr>
              <a:t/>
            </a:r>
            <a:br>
              <a:rPr lang="ru-RU" sz="1800" dirty="0">
                <a:solidFill>
                  <a:srgbClr val="65110F"/>
                </a:solidFill>
                <a:latin typeface="+mj-lt"/>
              </a:rPr>
            </a:br>
            <a:endParaRPr lang="ru-RU" sz="1800" dirty="0">
              <a:solidFill>
                <a:srgbClr val="65110F"/>
              </a:solidFill>
              <a:latin typeface="+mj-lt"/>
            </a:endParaRPr>
          </a:p>
        </p:txBody>
      </p:sp>
      <p:pic>
        <p:nvPicPr>
          <p:cNvPr id="41988" name="Picture 2" descr="C:\Documents and Settings\Curator\Рабочий стол\IMG_0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260350"/>
            <a:ext cx="4121150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2" descr="C:\Users\ДНС\Desktop\Фото курсач\IMG_03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997200"/>
            <a:ext cx="503078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787900" y="188913"/>
            <a:ext cx="3744913" cy="2376487"/>
          </a:xfrm>
        </p:spPr>
        <p:txBody>
          <a:bodyPr>
            <a:noAutofit/>
          </a:bodyPr>
          <a:lstStyle/>
          <a:p>
            <a:pPr lvl="1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rgbClr val="65110F"/>
                </a:solidFill>
                <a:latin typeface="+mj-lt"/>
              </a:rPr>
              <a:t>Студенты и аспиранты, под руководством доцента Юлии Куркиной, находятся в поиске микроскопических грибов, представляющих интерес в биотехнологии, защите растений и медицине </a:t>
            </a:r>
            <a:endParaRPr lang="ru-RU" sz="1800" dirty="0">
              <a:solidFill>
                <a:srgbClr val="65110F"/>
              </a:solidFill>
              <a:latin typeface="+mj-lt"/>
            </a:endParaRPr>
          </a:p>
        </p:txBody>
      </p:sp>
      <p:pic>
        <p:nvPicPr>
          <p:cNvPr id="43011" name="Picture 2" descr="C:\Documents and Settings\Curator\Рабочий стол\7vBW79jRAx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48113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 descr="C:\Documents and Settings\Curator\Рабочий стол\20180208_1325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2636838"/>
            <a:ext cx="614521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2" descr="C:\Users\ДНС\Desktop\Курсач\Фото\Чашки 2\IMG_04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781300"/>
            <a:ext cx="2347913" cy="35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C6DE268-D9EA-4C64-A84F-25A36D488F59}" type="slidenum">
              <a:rPr lang="ru-RU" smtClean="0">
                <a:latin typeface="Arial" pitchFamily="34" charset="0"/>
              </a:rPr>
              <a:pPr/>
              <a:t>23</a:t>
            </a:fld>
            <a:endParaRPr lang="ru-RU" smtClean="0">
              <a:latin typeface="Arial" pitchFamily="34" charset="0"/>
            </a:endParaRPr>
          </a:p>
        </p:txBody>
      </p:sp>
      <p:pic>
        <p:nvPicPr>
          <p:cNvPr id="20483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975"/>
            <a:ext cx="9251950" cy="69119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0484" name="Заголовок 1"/>
          <p:cNvSpPr>
            <a:spLocks noGrp="1"/>
          </p:cNvSpPr>
          <p:nvPr>
            <p:ph type="title"/>
          </p:nvPr>
        </p:nvSpPr>
        <p:spPr>
          <a:xfrm>
            <a:off x="6350" y="3298825"/>
            <a:ext cx="2432050" cy="3025775"/>
          </a:xfrm>
        </p:spPr>
        <p:txBody>
          <a:bodyPr/>
          <a:lstStyle/>
          <a:p>
            <a:pPr algn="l"/>
            <a:r>
              <a:rPr lang="ru-RU" sz="1400" b="1" smtClean="0">
                <a:latin typeface="Arial" pitchFamily="34" charset="0"/>
              </a:rPr>
              <a:t>В лаборатории «Инновационных методов исследования  растительных объектов» созданы </a:t>
            </a:r>
            <a:r>
              <a:rPr lang="en-US" sz="1400" b="1" smtClean="0">
                <a:latin typeface="Arial" pitchFamily="34" charset="0"/>
              </a:rPr>
              <a:t>3 </a:t>
            </a:r>
            <a:r>
              <a:rPr lang="ru-RU" sz="1400" b="1" smtClean="0">
                <a:latin typeface="Arial" pitchFamily="34" charset="0"/>
              </a:rPr>
              <a:t>бокса с необходимой линейкой оборудования для проведения работ по культуре тканей растений, микроклональному размножению растений в условиях </a:t>
            </a:r>
            <a:r>
              <a:rPr lang="en-US" sz="1400" b="1" smtClean="0">
                <a:latin typeface="Arial" pitchFamily="34" charset="0"/>
              </a:rPr>
              <a:t>in vitro </a:t>
            </a:r>
            <a:r>
              <a:rPr lang="ru-RU" sz="1400" b="1" smtClean="0">
                <a:latin typeface="Arial" pitchFamily="34" charset="0"/>
              </a:rPr>
              <a:t>.</a:t>
            </a:r>
            <a:endParaRPr lang="ru-RU" sz="1400" smtClean="0"/>
          </a:p>
        </p:txBody>
      </p:sp>
      <p:sp>
        <p:nvSpPr>
          <p:cNvPr id="20485" name="TextBox 3"/>
          <p:cNvSpPr txBox="1">
            <a:spLocks noChangeArrowheads="1"/>
          </p:cNvSpPr>
          <p:nvPr/>
        </p:nvSpPr>
        <p:spPr bwMode="auto">
          <a:xfrm>
            <a:off x="77788" y="0"/>
            <a:ext cx="78517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b="1"/>
              <a:t>Лаборатория «Инновационных методов исследования  растительных объектов» (руководитель доц., к.б.н. Маслова Е.В.)</a:t>
            </a:r>
            <a:endParaRPr lang="ru-RU" b="1">
              <a:solidFill>
                <a:srgbClr val="002060"/>
              </a:solidFill>
            </a:endParaRPr>
          </a:p>
        </p:txBody>
      </p:sp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3"/>
          <a:srcRect l="5669"/>
          <a:stretch>
            <a:fillRect/>
          </a:stretch>
        </p:blipFill>
        <p:spPr bwMode="auto">
          <a:xfrm>
            <a:off x="93663" y="628650"/>
            <a:ext cx="3267075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6"/>
          <p:cNvPicPr>
            <a:picLocks noChangeAspect="1" noChangeArrowheads="1"/>
          </p:cNvPicPr>
          <p:nvPr/>
        </p:nvPicPr>
        <p:blipFill>
          <a:blip r:embed="rId4"/>
          <a:srcRect l="25722"/>
          <a:stretch>
            <a:fillRect/>
          </a:stretch>
        </p:blipFill>
        <p:spPr bwMode="auto">
          <a:xfrm>
            <a:off x="3414713" y="609600"/>
            <a:ext cx="2973387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IMAG1105"/>
          <p:cNvPicPr>
            <a:picLocks noChangeAspect="1" noChangeArrowheads="1"/>
          </p:cNvPicPr>
          <p:nvPr/>
        </p:nvPicPr>
        <p:blipFill>
          <a:blip r:embed="rId5"/>
          <a:srcRect l="26204" t="7661" r="16234"/>
          <a:stretch>
            <a:fillRect/>
          </a:stretch>
        </p:blipFill>
        <p:spPr bwMode="auto">
          <a:xfrm>
            <a:off x="6477000" y="646113"/>
            <a:ext cx="2667000" cy="18176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0489" name="Picture 4" descr="IMG_1077"/>
          <p:cNvPicPr>
            <a:picLocks noChangeAspect="1" noChangeArrowheads="1"/>
          </p:cNvPicPr>
          <p:nvPr/>
        </p:nvPicPr>
        <p:blipFill>
          <a:blip r:embed="rId6"/>
          <a:srcRect l="28268" t="51616"/>
          <a:stretch>
            <a:fillRect/>
          </a:stretch>
        </p:blipFill>
        <p:spPr bwMode="auto">
          <a:xfrm>
            <a:off x="6477000" y="2206625"/>
            <a:ext cx="2667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6525" y="3298825"/>
            <a:ext cx="3938588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 descr="IMG_036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70150" y="3298825"/>
            <a:ext cx="2559050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5" descr="IMAG3749"/>
          <p:cNvPicPr>
            <a:picLocks noChangeAspect="1" noChangeArrowheads="1"/>
          </p:cNvPicPr>
          <p:nvPr/>
        </p:nvPicPr>
        <p:blipFill>
          <a:blip r:embed="rId9" cstate="print"/>
          <a:srcRect t="2882" r="21310" b="6725"/>
          <a:stretch>
            <a:fillRect/>
          </a:stretch>
        </p:blipFill>
        <p:spPr bwMode="auto">
          <a:xfrm>
            <a:off x="2470150" y="4899025"/>
            <a:ext cx="2559050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Трудоустройство выпускников</a:t>
            </a:r>
          </a:p>
        </p:txBody>
      </p:sp>
      <p:sp>
        <p:nvSpPr>
          <p:cNvPr id="47107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B5B056C-6451-4CFA-B1D3-19A84E2C77B1}" type="slidenum">
              <a:rPr lang="ru-RU" smtClean="0">
                <a:latin typeface="Arial" pitchFamily="34" charset="0"/>
              </a:rPr>
              <a:pPr/>
              <a:t>24</a:t>
            </a:fld>
            <a:endParaRPr lang="ru-RU" smtClean="0">
              <a:latin typeface="Arial" pitchFamily="34" charset="0"/>
            </a:endParaRPr>
          </a:p>
        </p:txBody>
      </p:sp>
      <p:pic>
        <p:nvPicPr>
          <p:cNvPr id="47109" name="Picture 2" descr="C:\Users\6-5\Google Диск\работа\Работа со школьниками\рекламные материалы\111.jpg"/>
          <p:cNvPicPr>
            <a:picLocks noChangeAspect="1" noChangeArrowheads="1"/>
          </p:cNvPicPr>
          <p:nvPr/>
        </p:nvPicPr>
        <p:blipFill>
          <a:blip r:embed="rId2"/>
          <a:srcRect t="8943" r="13008" b="49142"/>
          <a:stretch>
            <a:fillRect/>
          </a:stretch>
        </p:blipFill>
        <p:spPr bwMode="auto">
          <a:xfrm>
            <a:off x="304800" y="1441450"/>
            <a:ext cx="48006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3" descr="C:\Users\6-5\Google Диск\работа\Работа со школьниками\рекламные материалы\1914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295400"/>
            <a:ext cx="38100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4" descr="C:\Users\6-5\Google Диск\работа\Работа со школьниками\рекламные материалы\vi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581400"/>
            <a:ext cx="37338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5" descr="C:\Users\6-5\Google Диск\работа\Работа со школьниками\рекламные материалы\YoCbTdQjsWQvsa9u.png"/>
          <p:cNvPicPr>
            <a:picLocks noChangeAspect="1" noChangeArrowheads="1"/>
          </p:cNvPicPr>
          <p:nvPr/>
        </p:nvPicPr>
        <p:blipFill>
          <a:blip r:embed="rId5"/>
          <a:srcRect t="29694"/>
          <a:stretch>
            <a:fillRect/>
          </a:stretch>
        </p:blipFill>
        <p:spPr bwMode="auto">
          <a:xfrm>
            <a:off x="4648200" y="3124200"/>
            <a:ext cx="350520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Administrator\Desktop\презентация профор\d5e09a77aa4d6a040edbdc4a16a04f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8288" y="3048000"/>
            <a:ext cx="5080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C:\Users\Administrator\Desktop\презентация профор\ЭФКО_УК_Алексеев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715963"/>
            <a:ext cx="50673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2" descr="C:\Users\Administrator\Desktop\презентация профор\efko1.jpg"/>
          <p:cNvPicPr>
            <a:picLocks noChangeAspect="1" noChangeArrowheads="1"/>
          </p:cNvPicPr>
          <p:nvPr/>
        </p:nvPicPr>
        <p:blipFill>
          <a:blip r:embed="rId4"/>
          <a:srcRect r="-3596" b="30936"/>
          <a:stretch>
            <a:fillRect/>
          </a:stretch>
        </p:blipFill>
        <p:spPr bwMode="auto">
          <a:xfrm>
            <a:off x="6324600" y="609600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3" descr="C:\Users\Administrator\Desktop\презентация профор\Фото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0894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4" name="TextBox 1"/>
          <p:cNvSpPr txBox="1">
            <a:spLocks noChangeArrowheads="1"/>
          </p:cNvSpPr>
          <p:nvPr/>
        </p:nvSpPr>
        <p:spPr bwMode="auto">
          <a:xfrm>
            <a:off x="5986463" y="2057400"/>
            <a:ext cx="315753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Индустриальный</a:t>
            </a:r>
          </a:p>
          <a:p>
            <a:r>
              <a:rPr lang="ru-RU" sz="2800"/>
              <a:t>партнёр кафедры</a:t>
            </a:r>
          </a:p>
        </p:txBody>
      </p:sp>
      <p:sp>
        <p:nvSpPr>
          <p:cNvPr id="48135" name="TextBox 2"/>
          <p:cNvSpPr txBox="1">
            <a:spLocks noChangeArrowheads="1"/>
          </p:cNvSpPr>
          <p:nvPr/>
        </p:nvSpPr>
        <p:spPr bwMode="auto">
          <a:xfrm>
            <a:off x="6629400" y="990600"/>
            <a:ext cx="2009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Группа компаний</a:t>
            </a:r>
          </a:p>
        </p:txBody>
      </p:sp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гранты\картинки по газу\c2RlbGFub3VuYXMucnUvdXBsb2Fkcy80LzcvNDc1MTM0ODUwODE5MC5qcGVnP19faWQ9MjI0Nzg=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752600"/>
            <a:ext cx="619125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Box 2"/>
          <p:cNvSpPr txBox="1">
            <a:spLocks noChangeArrowheads="1"/>
          </p:cNvSpPr>
          <p:nvPr/>
        </p:nvSpPr>
        <p:spPr bwMode="auto">
          <a:xfrm>
            <a:off x="438150" y="466725"/>
            <a:ext cx="837723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/>
              <a:t>Биогазовая станция «Лучки» ООО «АльтЭнерго»</a:t>
            </a:r>
          </a:p>
          <a:p>
            <a:pPr algn="ctr"/>
            <a:endParaRPr lang="ru-RU" sz="800"/>
          </a:p>
          <a:p>
            <a:pPr algn="ctr"/>
            <a:r>
              <a:rPr lang="ru-RU" sz="2800"/>
              <a:t>Прохоровский район Белгородской области</a:t>
            </a:r>
          </a:p>
        </p:txBody>
      </p:sp>
      <p:pic>
        <p:nvPicPr>
          <p:cNvPr id="49156" name="Picture 4" descr="C:\Users\6-5\Google Диск\работа\Работа со школьниками\рекламные материалы\KMO_111307_08371_1_t218_130633.jpg"/>
          <p:cNvPicPr>
            <a:picLocks noChangeAspect="1" noChangeArrowheads="1"/>
          </p:cNvPicPr>
          <p:nvPr/>
        </p:nvPicPr>
        <p:blipFill>
          <a:blip r:embed="rId3"/>
          <a:srcRect l="34367" t="19708" r="27484" b="21169"/>
          <a:stretch>
            <a:fillRect/>
          </a:stretch>
        </p:blipFill>
        <p:spPr bwMode="auto">
          <a:xfrm>
            <a:off x="6629400" y="2590800"/>
            <a:ext cx="2362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C87AB9-1F67-460E-865B-D5F7670FE0A7}" type="slidenum">
              <a:rPr lang="ru-RU" smtClean="0">
                <a:latin typeface="Arial" pitchFamily="34" charset="0"/>
              </a:rPr>
              <a:pPr/>
              <a:t>27</a:t>
            </a:fld>
            <a:endParaRPr lang="ru-RU" smtClean="0">
              <a:latin typeface="Arial" pitchFamily="34" charset="0"/>
            </a:endParaRPr>
          </a:p>
        </p:txBody>
      </p:sp>
      <p:pic>
        <p:nvPicPr>
          <p:cNvPr id="50179" name="Picture 2" descr="C:\Users\Administrator\Desktop\презентация профор\orchard_593099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1600200"/>
            <a:ext cx="8688387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 descr="C:\Users\Administrator\Desktop\презентация профор\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6096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 descr="https://www.expoclub.ru/upload/iblock/a71/a719dcad4510c1914dcfcd851895c4c3.jpg"/>
          <p:cNvPicPr>
            <a:picLocks noChangeAspect="1" noChangeArrowheads="1"/>
          </p:cNvPicPr>
          <p:nvPr/>
        </p:nvPicPr>
        <p:blipFill>
          <a:blip r:embed="rId4"/>
          <a:srcRect l="32001" t="1714" r="36000" b="76018"/>
          <a:stretch>
            <a:fillRect/>
          </a:stretch>
        </p:blipFill>
        <p:spPr bwMode="auto">
          <a:xfrm>
            <a:off x="228600" y="304800"/>
            <a:ext cx="20574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801788\Desktop\РесурсЦентр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0" y="762000"/>
            <a:ext cx="3635375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 descr="C:\Users\801788\Desktop\пробио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932363" y="3573463"/>
            <a:ext cx="3851275" cy="2889250"/>
          </a:xfrm>
        </p:spPr>
      </p:pic>
      <p:sp>
        <p:nvSpPr>
          <p:cNvPr id="51204" name="Содержимое 2"/>
          <p:cNvSpPr txBox="1">
            <a:spLocks/>
          </p:cNvSpPr>
          <p:nvPr/>
        </p:nvSpPr>
        <p:spPr bwMode="auto">
          <a:xfrm>
            <a:off x="107950" y="546100"/>
            <a:ext cx="5040313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1" hangingPunct="1">
              <a:buFont typeface="Arial" pitchFamily="34" charset="0"/>
              <a:buChar char="•"/>
            </a:pPr>
            <a:r>
              <a:rPr lang="ru-RU" sz="2700">
                <a:solidFill>
                  <a:srgbClr val="000000"/>
                </a:solidFill>
                <a:latin typeface="Calibri" pitchFamily="34" charset="0"/>
              </a:rPr>
              <a:t>Самые активные и целеустремленные студенты имеют возможность  реализовать свой потенциал в сфере науки, посещать конкурсы, конференции и стажироваться в других ВУЗах.</a:t>
            </a:r>
          </a:p>
          <a:p>
            <a:pPr marL="342900" indent="-342900" eaLnBrk="1" hangingPunct="1"/>
            <a:r>
              <a:rPr lang="ru-RU" sz="320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51205" name="Picture 5" descr="C:\Users\801788\Desktop\МГУ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3573463"/>
            <a:ext cx="38989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365125" y="990600"/>
            <a:ext cx="8229600" cy="1143000"/>
          </a:xfrm>
        </p:spPr>
        <p:txBody>
          <a:bodyPr/>
          <a:lstStyle/>
          <a:p>
            <a:r>
              <a:rPr lang="ru-RU" sz="3200" b="1" smtClean="0"/>
              <a:t>Наши зарубежные партнёры</a:t>
            </a:r>
            <a:br>
              <a:rPr lang="ru-RU" sz="3200" b="1" smtClean="0"/>
            </a:br>
            <a:r>
              <a:rPr lang="ru-RU" sz="800" b="1" smtClean="0"/>
              <a:t> </a:t>
            </a:r>
            <a:r>
              <a:rPr lang="ru-RU" sz="3200" b="1" smtClean="0"/>
              <a:t/>
            </a:r>
            <a:br>
              <a:rPr lang="ru-RU" sz="3200" b="1" smtClean="0"/>
            </a:br>
            <a:endParaRPr lang="ru-RU" sz="3200" b="1" smtClean="0"/>
          </a:p>
        </p:txBody>
      </p:sp>
      <p:sp>
        <p:nvSpPr>
          <p:cNvPr id="52227" name="Объект 2"/>
          <p:cNvSpPr>
            <a:spLocks noGrp="1"/>
          </p:cNvSpPr>
          <p:nvPr>
            <p:ph idx="1"/>
          </p:nvPr>
        </p:nvSpPr>
        <p:spPr>
          <a:xfrm>
            <a:off x="919163" y="2359025"/>
            <a:ext cx="7696200" cy="4525963"/>
          </a:xfrm>
        </p:spPr>
        <p:txBody>
          <a:bodyPr/>
          <a:lstStyle/>
          <a:p>
            <a:r>
              <a:rPr lang="ru-RU" sz="2800" smtClean="0"/>
              <a:t>Университет прикладных наук Ханзе, Гронинген, Голландия</a:t>
            </a:r>
          </a:p>
          <a:p>
            <a:endParaRPr lang="ru-RU" sz="1400" smtClean="0"/>
          </a:p>
          <a:p>
            <a:r>
              <a:rPr lang="ru-RU" sz="2800" smtClean="0"/>
              <a:t>Казахский национальный университет им. Аль-Фараби, Алма-Ата, Казахстан</a:t>
            </a:r>
          </a:p>
          <a:p>
            <a:endParaRPr lang="ru-RU" sz="1400" smtClean="0"/>
          </a:p>
          <a:p>
            <a:r>
              <a:rPr lang="ru-RU" sz="2800" smtClean="0"/>
              <a:t>Ереванский государственный университет, Ереван, Армения</a:t>
            </a:r>
          </a:p>
        </p:txBody>
      </p:sp>
      <p:pic>
        <p:nvPicPr>
          <p:cNvPr id="52228" name="Picture 2" descr="D:\гранты\картинки по газу\armenia_6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3438" y="5154613"/>
            <a:ext cx="14319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3" descr="D:\гранты\картинки по газу\obsv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3990975"/>
            <a:ext cx="1281113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4" descr="D:\гранты\картинки по газу\images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3438" y="2781300"/>
            <a:ext cx="1376362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7135813" y="139700"/>
            <a:ext cx="1862137" cy="774700"/>
          </a:xfrm>
          <a:prstGeom prst="rect">
            <a:avLst/>
          </a:prstGeom>
          <a:blipFill dpi="0" rotWithShape="1">
            <a:blip r:embed="rId5" cstate="screen">
              <a:alphaModFix amt="24000"/>
            </a:blip>
            <a:srcRect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FreeSet Book"/>
            </a:endParaRPr>
          </a:p>
        </p:txBody>
      </p:sp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38200"/>
          </a:xfrm>
        </p:spPr>
        <p:txBody>
          <a:bodyPr/>
          <a:lstStyle/>
          <a:p>
            <a:r>
              <a:rPr lang="ru-RU" sz="40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Направления подготовки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5800" y="914400"/>
          <a:ext cx="7848600" cy="5479415"/>
        </p:xfrm>
        <a:graphic>
          <a:graphicData uri="http://schemas.openxmlformats.org/drawingml/2006/table">
            <a:tbl>
              <a:tblPr/>
              <a:tblGrid>
                <a:gridCol w="4941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4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подготовки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pitchFamily="34" charset="0"/>
                        </a:rPr>
                        <a:t>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Форма обучения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обучения</a:t>
                      </a: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3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Бакалавриат 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19.03.01 Биотехнология</a:t>
                      </a: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присваиваемая квалификация – Биотехнолог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очная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года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sng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Магистратура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19.04.01 Биотехнология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профиль подготовки Практическая биотехнология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очная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года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19.04.01 Биотехнология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профиль подготовки Системная биотехнология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(новая)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очная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года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37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Аспирантура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06.06.01 Биологические науки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Микробиология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(новая)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очная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года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/>
              <a:t>Студенты имеют возможность в течение семестра обучаться в зарубежных ВУЗах</a:t>
            </a:r>
          </a:p>
        </p:txBody>
      </p:sp>
      <p:pic>
        <p:nvPicPr>
          <p:cNvPr id="53251" name="Picture 2" descr="C:\Users\6-5\Google Диск\работа\Работа со школьниками\День открытых дверей материалы для выставки\Юсуф в Голландии.jpg"/>
          <p:cNvPicPr>
            <a:picLocks noChangeAspect="1" noChangeArrowheads="1"/>
          </p:cNvPicPr>
          <p:nvPr/>
        </p:nvPicPr>
        <p:blipFill>
          <a:blip r:embed="rId2"/>
          <a:srcRect b="17583"/>
          <a:stretch>
            <a:fillRect/>
          </a:stretch>
        </p:blipFill>
        <p:spPr bwMode="auto">
          <a:xfrm>
            <a:off x="381000" y="1371600"/>
            <a:ext cx="34671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3" descr="C:\Users\6-5\Google Диск\работа\Работа со школьниками\День открытых дверей материалы для выставки\голландцы общее фот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371600"/>
            <a:ext cx="45212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Объект 2"/>
          <p:cNvSpPr>
            <a:spLocks noGrp="1"/>
          </p:cNvSpPr>
          <p:nvPr>
            <p:ph idx="1"/>
          </p:nvPr>
        </p:nvSpPr>
        <p:spPr>
          <a:xfrm>
            <a:off x="152400" y="5410200"/>
            <a:ext cx="4038600" cy="45720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1800" smtClean="0"/>
              <a:t>Студент 3 курса  в университете прикладных наук Ханзе, Гронинген, Голландия</a:t>
            </a:r>
          </a:p>
        </p:txBody>
      </p:sp>
      <p:sp>
        <p:nvSpPr>
          <p:cNvPr id="8" name="Объект 2"/>
          <p:cNvSpPr txBox="1">
            <a:spLocks/>
          </p:cNvSpPr>
          <p:nvPr/>
        </p:nvSpPr>
        <p:spPr bwMode="auto">
          <a:xfrm>
            <a:off x="4419600" y="4800600"/>
            <a:ext cx="4195763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2000" dirty="0">
                <a:latin typeface="+mn-lt"/>
              </a:rPr>
              <a:t>Делегация голландских студентов на кафедре биотехнологии и микробиологии</a:t>
            </a:r>
          </a:p>
        </p:txBody>
      </p:sp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914400"/>
          </a:xfrm>
        </p:spPr>
        <p:txBody>
          <a:bodyPr/>
          <a:lstStyle/>
          <a:p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Новые направления подготовки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5211763"/>
          </a:xfrm>
        </p:spPr>
        <p:txBody>
          <a:bodyPr/>
          <a:lstStyle/>
          <a:p>
            <a:r>
              <a:rPr lang="ru-RU" sz="2400" dirty="0" smtClean="0"/>
              <a:t>Направление подготовки магистратуры </a:t>
            </a:r>
            <a:r>
              <a:rPr lang="ru-RU" sz="2400" b="1" dirty="0" smtClean="0"/>
              <a:t>19.04.01 Биотехнология, профиль подготовки Системная биотехнология</a:t>
            </a:r>
            <a:r>
              <a:rPr lang="ru-RU" sz="2400" dirty="0" smtClean="0"/>
              <a:t> реализуется совместно </a:t>
            </a:r>
            <a:r>
              <a:rPr lang="ru-RU" sz="2400" b="1" dirty="0" smtClean="0"/>
              <a:t>Кафедрой химической энзимологии Химического факультета МГУ имени М.В.Ломоносова </a:t>
            </a:r>
            <a:r>
              <a:rPr lang="ru-RU" sz="2400" dirty="0" smtClean="0"/>
              <a:t>при участии ведущих преподавателей:</a:t>
            </a:r>
          </a:p>
          <a:p>
            <a:r>
              <a:rPr lang="ru-RU" sz="2400" dirty="0" smtClean="0"/>
              <a:t>д.х.н. проф. Кудряшова Е.В., проф. д.х.н. Савицкий А.П.,  д.х.н. проф. Гладилин А.К., к.х.н. доц. </a:t>
            </a:r>
            <a:r>
              <a:rPr lang="ru-RU" sz="2400" dirty="0" err="1" smtClean="0"/>
              <a:t>Ле-Дейген</a:t>
            </a:r>
            <a:r>
              <a:rPr lang="ru-RU" sz="2400" dirty="0" smtClean="0"/>
              <a:t> И.М., д.х.н. проф. </a:t>
            </a:r>
            <a:r>
              <a:rPr lang="ru-RU" sz="2400" dirty="0" err="1" smtClean="0"/>
              <a:t>Клячко</a:t>
            </a:r>
            <a:r>
              <a:rPr lang="ru-RU" sz="2400" dirty="0" smtClean="0"/>
              <a:t> Н.Л.</a:t>
            </a:r>
          </a:p>
          <a:p>
            <a:r>
              <a:rPr lang="ru-RU" sz="2400" b="1" dirty="0" smtClean="0"/>
              <a:t>Программа аспирантуры 06.06.01 Биологические науки</a:t>
            </a:r>
            <a:r>
              <a:rPr lang="ru-RU" sz="2400" dirty="0" smtClean="0"/>
              <a:t>, </a:t>
            </a:r>
            <a:r>
              <a:rPr lang="ru-RU" sz="2400" b="1" dirty="0" smtClean="0"/>
              <a:t>Микробиология</a:t>
            </a:r>
            <a:r>
              <a:rPr lang="ru-RU" sz="2400" dirty="0" smtClean="0"/>
              <a:t> разработана совместно с </a:t>
            </a:r>
            <a:r>
              <a:rPr lang="ru-RU" sz="2400" b="1" dirty="0" smtClean="0"/>
              <a:t>кафедрой микробиологии СПбГУ:</a:t>
            </a:r>
          </a:p>
          <a:p>
            <a:r>
              <a:rPr lang="ru-RU" sz="2400" dirty="0" smtClean="0"/>
              <a:t>д.б.н., проф.,  Ермилова Е. В.,  д.б.н., </a:t>
            </a:r>
            <a:r>
              <a:rPr lang="ru-RU" sz="2400" dirty="0" err="1" smtClean="0"/>
              <a:t>проф</a:t>
            </a:r>
            <a:r>
              <a:rPr lang="ru-RU" sz="2400" dirty="0" smtClean="0"/>
              <a:t> </a:t>
            </a:r>
            <a:r>
              <a:rPr lang="ru-RU" sz="2400" dirty="0" err="1" smtClean="0"/>
              <a:t>Пиневич</a:t>
            </a:r>
            <a:r>
              <a:rPr lang="ru-RU" sz="2400" dirty="0" smtClean="0"/>
              <a:t> А. В.,  к.б.н. Потехин А. А., </a:t>
            </a:r>
            <a:r>
              <a:rPr lang="ru-RU" sz="2400" dirty="0" err="1" smtClean="0"/>
              <a:t>к.б.н</a:t>
            </a:r>
            <a:r>
              <a:rPr lang="ru-RU" sz="2400" dirty="0" smtClean="0"/>
              <a:t> Некрасова И. В., </a:t>
            </a:r>
            <a:r>
              <a:rPr lang="ru-RU" sz="2400" dirty="0" err="1" smtClean="0"/>
              <a:t>к.б.н</a:t>
            </a:r>
            <a:r>
              <a:rPr lang="ru-RU" sz="2400" dirty="0" smtClean="0"/>
              <a:t> Евдокимова Е. В.</a:t>
            </a:r>
            <a:endParaRPr lang="ru-RU" sz="2400" dirty="0"/>
          </a:p>
        </p:txBody>
      </p:sp>
    </p:spTree>
  </p:cSld>
  <p:clrMapOvr>
    <a:masterClrMapping/>
  </p:clrMapOvr>
  <p:transition spd="med" advTm="8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Направления исследований</a:t>
            </a: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ru-RU" smtClean="0"/>
              <a:t>Микробиологические исследования</a:t>
            </a:r>
          </a:p>
          <a:p>
            <a:r>
              <a:rPr lang="ru-RU" smtClean="0"/>
              <a:t>Молекулярно-генетические исследования</a:t>
            </a:r>
          </a:p>
          <a:p>
            <a:r>
              <a:rPr lang="ru-RU" smtClean="0"/>
              <a:t>Промышленная биотехнология</a:t>
            </a:r>
          </a:p>
          <a:p>
            <a:r>
              <a:rPr lang="ru-RU" smtClean="0"/>
              <a:t>Биотехнология переработки отходов</a:t>
            </a:r>
          </a:p>
          <a:p>
            <a:r>
              <a:rPr lang="ru-RU" smtClean="0"/>
              <a:t>Микроклональное размножение растений</a:t>
            </a:r>
          </a:p>
          <a:p>
            <a:r>
              <a:rPr lang="ru-RU" smtClean="0"/>
              <a:t>Получение каллусных культур растительных продуцентов БАВ</a:t>
            </a:r>
          </a:p>
          <a:p>
            <a:r>
              <a:rPr lang="ru-RU" smtClean="0"/>
              <a:t>Биотестирование  продукции, почв и воды</a:t>
            </a:r>
          </a:p>
        </p:txBody>
      </p:sp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87362"/>
          </a:xfrm>
        </p:spPr>
        <p:txBody>
          <a:bodyPr/>
          <a:lstStyle/>
          <a:p>
            <a:r>
              <a:rPr lang="ru-RU" smtClean="0"/>
              <a:t>Микробиологические исследования</a:t>
            </a:r>
          </a:p>
        </p:txBody>
      </p:sp>
      <p:sp>
        <p:nvSpPr>
          <p:cNvPr id="32771" name="Содержимое 2"/>
          <p:cNvSpPr>
            <a:spLocks noGrp="1"/>
          </p:cNvSpPr>
          <p:nvPr>
            <p:ph idx="1"/>
          </p:nvPr>
        </p:nvSpPr>
        <p:spPr>
          <a:xfrm>
            <a:off x="0" y="1143000"/>
            <a:ext cx="8686800" cy="4983163"/>
          </a:xfrm>
        </p:spPr>
        <p:txBody>
          <a:bodyPr/>
          <a:lstStyle/>
          <a:p>
            <a:r>
              <a:rPr lang="ru-RU" sz="2800" dirty="0" smtClean="0"/>
              <a:t>Микробиологический анализ  объектов окружающей среды, </a:t>
            </a:r>
            <a:r>
              <a:rPr lang="ru-RU" sz="2800" dirty="0" err="1" smtClean="0"/>
              <a:t>биотехнологической</a:t>
            </a:r>
            <a:r>
              <a:rPr lang="ru-RU" sz="2800" dirty="0" smtClean="0"/>
              <a:t>, пищевой и прочей продукции с использованием традиционных методов микробиологии</a:t>
            </a:r>
          </a:p>
          <a:p>
            <a:endParaRPr lang="ru-RU" sz="2800" dirty="0" smtClean="0"/>
          </a:p>
        </p:txBody>
      </p:sp>
      <p:pic>
        <p:nvPicPr>
          <p:cNvPr id="32772" name="Picture 6" descr="C:\Users\6-5\Google Диск\работа\Работа со школьниками\День открытых дверей материалы для выставки\Ир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124200"/>
            <a:ext cx="48006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2" descr="D:\гранты\картинки по газу\558fde66764c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733800"/>
            <a:ext cx="352044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ru-RU" sz="3600" smtClean="0"/>
              <a:t>Поиск аборигенных штаммов белгородской области с биотехнологическим потенциалом</a:t>
            </a:r>
          </a:p>
        </p:txBody>
      </p:sp>
      <p:sp>
        <p:nvSpPr>
          <p:cNvPr id="40963" name="Объект 2"/>
          <p:cNvSpPr>
            <a:spLocks noGrp="1"/>
          </p:cNvSpPr>
          <p:nvPr>
            <p:ph idx="1"/>
          </p:nvPr>
        </p:nvSpPr>
        <p:spPr>
          <a:xfrm>
            <a:off x="473075" y="1828800"/>
            <a:ext cx="8213725" cy="3352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ru-RU" sz="2000" smtClean="0"/>
              <a:t>	Из биоценозов белгородской области выделены микроорганизмы, принадлежность к роду которых первично определена, как </a:t>
            </a:r>
            <a:r>
              <a:rPr lang="en-US" sz="2000" i="1" smtClean="0"/>
              <a:t>Shewanella </a:t>
            </a:r>
            <a:r>
              <a:rPr lang="ru-RU" sz="2000" smtClean="0"/>
              <a:t>и </a:t>
            </a:r>
            <a:r>
              <a:rPr lang="en-US" sz="2000" i="1" smtClean="0"/>
              <a:t>Chromobacterium</a:t>
            </a:r>
            <a:r>
              <a:rPr lang="ru-RU" sz="2000" i="1" smtClean="0"/>
              <a:t>. </a:t>
            </a:r>
            <a:r>
              <a:rPr lang="ru-RU" sz="2000" smtClean="0"/>
              <a:t>Они могут использоваться в процессах биоремедиации сред при загрязнении отходами производств, биосинтезе обеззараживающих веществ и многое другое. </a:t>
            </a:r>
          </a:p>
        </p:txBody>
      </p:sp>
      <p:pic>
        <p:nvPicPr>
          <p:cNvPr id="40964" name="Picture 9" descr="OeLar_kkbU8_c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325" y="3708400"/>
            <a:ext cx="34290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Рисунок 4"/>
          <p:cNvPicPr>
            <a:picLocks noChangeAspect="1"/>
          </p:cNvPicPr>
          <p:nvPr/>
        </p:nvPicPr>
        <p:blipFill>
          <a:blip r:embed="rId3"/>
          <a:srcRect l="20000"/>
          <a:stretch>
            <a:fillRect/>
          </a:stretch>
        </p:blipFill>
        <p:spPr bwMode="auto">
          <a:xfrm>
            <a:off x="4959350" y="3711575"/>
            <a:ext cx="312420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Объект 2"/>
          <p:cNvSpPr txBox="1">
            <a:spLocks/>
          </p:cNvSpPr>
          <p:nvPr/>
        </p:nvSpPr>
        <p:spPr bwMode="auto">
          <a:xfrm>
            <a:off x="838200" y="5905500"/>
            <a:ext cx="38100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600"/>
              <a:t>Культура </a:t>
            </a:r>
            <a:r>
              <a:rPr lang="en-US" sz="1600" i="1"/>
              <a:t>Shewanella </a:t>
            </a:r>
            <a:r>
              <a:rPr lang="ru-RU" sz="1600"/>
              <a:t>на специализированной питательной среде</a:t>
            </a:r>
          </a:p>
        </p:txBody>
      </p:sp>
      <p:sp>
        <p:nvSpPr>
          <p:cNvPr id="40967" name="Объект 2"/>
          <p:cNvSpPr txBox="1">
            <a:spLocks/>
          </p:cNvSpPr>
          <p:nvPr/>
        </p:nvSpPr>
        <p:spPr bwMode="auto">
          <a:xfrm>
            <a:off x="4838700" y="5881688"/>
            <a:ext cx="3810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1600"/>
              <a:t>Культура </a:t>
            </a:r>
            <a:r>
              <a:rPr lang="en-US" sz="1600" i="1"/>
              <a:t>Chromobacterium </a:t>
            </a:r>
            <a:r>
              <a:rPr lang="ru-RU" sz="1600"/>
              <a:t>питательной среде</a:t>
            </a:r>
            <a:r>
              <a:rPr lang="en-US" sz="1600"/>
              <a:t> c </a:t>
            </a:r>
            <a:r>
              <a:rPr lang="ru-RU" sz="1600"/>
              <a:t>характерной пигментацией</a:t>
            </a:r>
          </a:p>
        </p:txBody>
      </p:sp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6-5\Google Диск\работа\фото с микроскопа\Agrobacterium tumefaciens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4038600" cy="270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C:\Users\6-5\Desktop\e234ad58442bd4fd03566b119f97c4ba.jpg"/>
          <p:cNvPicPr>
            <a:picLocks noChangeAspect="1" noChangeArrowheads="1"/>
          </p:cNvPicPr>
          <p:nvPr/>
        </p:nvPicPr>
        <p:blipFill>
          <a:blip r:embed="rId3"/>
          <a:srcRect t="14694" r="1550" b="2042"/>
          <a:stretch>
            <a:fillRect/>
          </a:stretch>
        </p:blipFill>
        <p:spPr bwMode="auto">
          <a:xfrm>
            <a:off x="4572000" y="3657600"/>
            <a:ext cx="39624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 descr="C:\Users\6-5\Google Диск\работа\фото с микроскопа\гранулеза скрин1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733800"/>
            <a:ext cx="40386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2"/>
          <p:cNvSpPr txBox="1">
            <a:spLocks noChangeArrowheads="1"/>
          </p:cNvSpPr>
          <p:nvPr/>
        </p:nvSpPr>
        <p:spPr bwMode="auto">
          <a:xfrm>
            <a:off x="4572000" y="914400"/>
            <a:ext cx="3886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Объекты микробиологических исследований:</a:t>
            </a:r>
          </a:p>
          <a:p>
            <a:r>
              <a:rPr lang="ru-RU" sz="2400"/>
              <a:t>- бактерии</a:t>
            </a:r>
          </a:p>
          <a:p>
            <a:r>
              <a:rPr lang="ru-RU" sz="2400"/>
              <a:t>- дрожжи</a:t>
            </a:r>
          </a:p>
          <a:p>
            <a:r>
              <a:rPr lang="ru-RU" sz="2400"/>
              <a:t>- плесневые грибы</a:t>
            </a:r>
          </a:p>
        </p:txBody>
      </p:sp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429000"/>
            <a:ext cx="3276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Молекулярно-генетические исследования</a:t>
            </a:r>
          </a:p>
        </p:txBody>
      </p:sp>
      <p:sp>
        <p:nvSpPr>
          <p:cNvPr id="35844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525963"/>
          </a:xfrm>
        </p:spPr>
        <p:txBody>
          <a:bodyPr/>
          <a:lstStyle/>
          <a:p>
            <a:r>
              <a:rPr lang="ru-RU" altLang="ru-RU" sz="2400" dirty="0" smtClean="0"/>
              <a:t>Молекулярный анализ таксономического состава сложных микробных сообществ</a:t>
            </a:r>
          </a:p>
          <a:p>
            <a:r>
              <a:rPr lang="ru-RU" altLang="ru-RU" sz="2400" dirty="0" smtClean="0"/>
              <a:t>Амплификация генов высокоактивных ферментов с перспективой создания </a:t>
            </a:r>
            <a:r>
              <a:rPr lang="ru-RU" altLang="ru-RU" sz="2400" dirty="0" err="1" smtClean="0"/>
              <a:t>рекомбинантных</a:t>
            </a:r>
            <a:r>
              <a:rPr lang="ru-RU" altLang="ru-RU" sz="2400" dirty="0" smtClean="0"/>
              <a:t> </a:t>
            </a:r>
            <a:r>
              <a:rPr lang="ru-RU" altLang="ru-RU" sz="2400" dirty="0" err="1" smtClean="0"/>
              <a:t>экспрессирующих</a:t>
            </a:r>
            <a:r>
              <a:rPr lang="ru-RU" altLang="ru-RU" sz="2400" dirty="0" smtClean="0"/>
              <a:t> штаммов</a:t>
            </a:r>
          </a:p>
        </p:txBody>
      </p:sp>
      <p:pic>
        <p:nvPicPr>
          <p:cNvPr id="35845" name="Picture 4" descr="D:\гранты\картинки по газу\Sekvenirovanie_DNK_3-300x1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4046538"/>
            <a:ext cx="4191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8000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ициальная">
  <a:themeElements>
    <a:clrScheme name="Другая 6">
      <a:dk1>
        <a:srgbClr val="DBD7C0"/>
      </a:dk1>
      <a:lt1>
        <a:srgbClr val="DBD7C0"/>
      </a:lt1>
      <a:dk2>
        <a:srgbClr val="DBD7C0"/>
      </a:dk2>
      <a:lt2>
        <a:srgbClr val="DBD7C0"/>
      </a:lt2>
      <a:accent1>
        <a:srgbClr val="446C44"/>
      </a:accent1>
      <a:accent2>
        <a:srgbClr val="4A1B19"/>
      </a:accent2>
      <a:accent3>
        <a:srgbClr val="366092"/>
      </a:accent3>
      <a:accent4>
        <a:srgbClr val="D99694"/>
      </a:accent4>
      <a:accent5>
        <a:srgbClr val="4BACC6"/>
      </a:accent5>
      <a:accent6>
        <a:srgbClr val="FFFFFF"/>
      </a:accent6>
      <a:hlink>
        <a:srgbClr val="000000"/>
      </a:hlink>
      <a:folHlink>
        <a:srgbClr val="00000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ПРЕЗЕНТАЦИЯ РЕКТОРА МОН 05-0607201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23282</TotalTime>
  <Words>858</Words>
  <Application>Microsoft Office PowerPoint</Application>
  <PresentationFormat>Экран (4:3)</PresentationFormat>
  <Paragraphs>133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30</vt:i4>
      </vt:variant>
    </vt:vector>
  </HeadingPairs>
  <TitlesOfParts>
    <vt:vector size="45" baseType="lpstr">
      <vt:lpstr>Malgun Gothic</vt:lpstr>
      <vt:lpstr>Arial</vt:lpstr>
      <vt:lpstr>Calibri</vt:lpstr>
      <vt:lpstr>Cambria</vt:lpstr>
      <vt:lpstr>FreeSet Book</vt:lpstr>
      <vt:lpstr>Georgia</vt:lpstr>
      <vt:lpstr>Times New Roman</vt:lpstr>
      <vt:lpstr>Wingdings</vt:lpstr>
      <vt:lpstr>Wingdings 2</vt:lpstr>
      <vt:lpstr>Yandex Sans Text Light</vt:lpstr>
      <vt:lpstr>Оформление по умолчанию</vt:lpstr>
      <vt:lpstr>Официальная</vt:lpstr>
      <vt:lpstr>2_Оформление по умолчанию</vt:lpstr>
      <vt:lpstr>1_ПРЕЗЕНТАЦИЯ РЕКТОРА МОН 05-06072013</vt:lpstr>
      <vt:lpstr>3_Оформление по умолчанию</vt:lpstr>
      <vt:lpstr>    Биотехнологическое направление подготовки  </vt:lpstr>
      <vt:lpstr>Презентация PowerPoint</vt:lpstr>
      <vt:lpstr>Направления подготовки</vt:lpstr>
      <vt:lpstr>Новые направления подготовки</vt:lpstr>
      <vt:lpstr>Направления исследований</vt:lpstr>
      <vt:lpstr>Микробиологические исследования</vt:lpstr>
      <vt:lpstr>Поиск аборигенных штаммов белгородской области с биотехнологическим потенциалом</vt:lpstr>
      <vt:lpstr>Презентация PowerPoint</vt:lpstr>
      <vt:lpstr>Молекулярно-генетические исследования</vt:lpstr>
      <vt:lpstr>Промышленная биотехнология</vt:lpstr>
      <vt:lpstr>Биотехнология переработки отходов</vt:lpstr>
      <vt:lpstr>Микроклональное размножение растений</vt:lpstr>
      <vt:lpstr>Разработка технологий получения оздоровленного посадочного материала методом микроклонального размножения и молекулярного анализа </vt:lpstr>
      <vt:lpstr>Получение каллусных культур in vitro с целью синтеза биологически активных добавок</vt:lpstr>
      <vt:lpstr>Экспресс-диагностика на мутагенность</vt:lpstr>
      <vt:lpstr>БИОТЕСТИРОВАНИЕ</vt:lpstr>
      <vt:lpstr>Научные лаборатории кафедры биотехнологии и микробиологии</vt:lpstr>
      <vt:lpstr>Презентация PowerPoint</vt:lpstr>
      <vt:lpstr>Молекулярно-генетические исследования</vt:lpstr>
      <vt:lpstr>Молекулярно-генетические исследования</vt:lpstr>
      <vt:lpstr>На базе лаборатории проходят курсы «Микология», «Физиология роста микроорганизмов», «Промышленная биотехнология» </vt:lpstr>
      <vt:lpstr>Студенты и аспиранты, под руководством доцента Юлии Куркиной, находятся в поиске микроскопических грибов, представляющих интерес в биотехнологии, защите растений и медицине </vt:lpstr>
      <vt:lpstr>В лаборатории «Инновационных методов исследования  растительных объектов» созданы 3 бокса с необходимой линейкой оборудования для проведения работ по культуре тканей растений, микроклональному размножению растений в условиях in vitro .</vt:lpstr>
      <vt:lpstr>Трудоустройство выпускников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Наши зарубежные партнёры   </vt:lpstr>
      <vt:lpstr>Студенты имеют возможность в течение семестра обучаться в зарубежных ВУЗах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</dc:creator>
  <cp:lastModifiedBy>Пользователь Windows</cp:lastModifiedBy>
  <cp:revision>304</cp:revision>
  <cp:lastPrinted>1601-01-01T00:00:00Z</cp:lastPrinted>
  <dcterms:created xsi:type="dcterms:W3CDTF">1601-01-01T00:00:00Z</dcterms:created>
  <dcterms:modified xsi:type="dcterms:W3CDTF">2021-09-06T12:21:14Z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